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onsolas" panose="020B0609020204030204" pitchFamily="49" charset="0"/>
      <p:regular r:id="rId13"/>
      <p:bold r:id="rId14"/>
      <p:italic r:id="rId15"/>
      <p:boldItalic r:id="rId16"/>
    </p:embeddedFont>
    <p:embeddedFont>
      <p:font typeface="IBM Plex Sans Medium" panose="020B0603050203000203" pitchFamily="34" charset="0"/>
      <p:regular r:id="rId17"/>
    </p:embeddedFont>
    <p:embeddedFont>
      <p:font typeface="Roboto" panose="02000000000000000000" pitchFamily="2"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C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3" d="100"/>
          <a:sy n="133" d="100"/>
        </p:scale>
        <p:origin x="318"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8477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txBody>
          <a:bodyPr/>
          <a:lstStyle/>
          <a:p>
            <a:endParaRPr lang="en-US"/>
          </a:p>
        </p:txBody>
      </p:sp>
      <p:sp>
        <p:nvSpPr>
          <p:cNvPr id="3" name="Shape 1"/>
          <p:cNvSpPr/>
          <p:nvPr/>
        </p:nvSpPr>
        <p:spPr>
          <a:xfrm>
            <a:off x="0" y="0"/>
            <a:ext cx="14630400" cy="8229600"/>
          </a:xfrm>
          <a:prstGeom prst="rect">
            <a:avLst/>
          </a:prstGeom>
          <a:solidFill>
            <a:srgbClr val="292C32"/>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872978"/>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Automated Code Quality for Python - Group #9</a:t>
            </a:r>
            <a:endParaRPr lang="en-US" sz="4450" dirty="0"/>
          </a:p>
        </p:txBody>
      </p:sp>
      <p:sp>
        <p:nvSpPr>
          <p:cNvPr id="4" name="Text 1"/>
          <p:cNvSpPr/>
          <p:nvPr/>
        </p:nvSpPr>
        <p:spPr>
          <a:xfrm>
            <a:off x="6280190" y="4630698"/>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Enhancing Python development with automated Flake8 checks, integrated into CI/CD pipelines using Jenkins, Docker, and Webex notifications.</a:t>
            </a:r>
            <a:endParaRPr lang="en-US" sz="1750" dirty="0"/>
          </a:p>
        </p:txBody>
      </p:sp>
      <p:sp>
        <p:nvSpPr>
          <p:cNvPr id="5" name="Rectangle 4">
            <a:extLst>
              <a:ext uri="{FF2B5EF4-FFF2-40B4-BE49-F238E27FC236}">
                <a16:creationId xmlns:a16="http://schemas.microsoft.com/office/drawing/2014/main" id="{93642DBF-ED09-728E-4646-10D1F9613EA9}"/>
              </a:ext>
            </a:extLst>
          </p:cNvPr>
          <p:cNvSpPr/>
          <p:nvPr/>
        </p:nvSpPr>
        <p:spPr>
          <a:xfrm>
            <a:off x="12686400" y="7646400"/>
            <a:ext cx="1872000" cy="496800"/>
          </a:xfrm>
          <a:prstGeom prst="rect">
            <a:avLst/>
          </a:prstGeom>
          <a:solidFill>
            <a:srgbClr val="292C32"/>
          </a:solidFill>
          <a:ln>
            <a:solidFill>
              <a:srgbClr val="292C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19695" y="329684"/>
            <a:ext cx="3158371" cy="299799"/>
          </a:xfrm>
          <a:prstGeom prst="rect">
            <a:avLst/>
          </a:prstGeom>
          <a:noFill/>
          <a:ln/>
        </p:spPr>
        <p:txBody>
          <a:bodyPr wrap="none" lIns="0" tIns="0" rIns="0" bIns="0" rtlCol="0" anchor="t"/>
          <a:lstStyle/>
          <a:p>
            <a:pPr marL="0" indent="0" algn="l">
              <a:lnSpc>
                <a:spcPts val="2350"/>
              </a:lnSpc>
              <a:buNone/>
            </a:pPr>
            <a:r>
              <a:rPr lang="en-US" sz="1850" dirty="0">
                <a:solidFill>
                  <a:srgbClr val="F3F3F2"/>
                </a:solidFill>
                <a:latin typeface="IBM Plex Sans Medium" pitchFamily="34" charset="0"/>
                <a:ea typeface="IBM Plex Sans Medium" pitchFamily="34" charset="-122"/>
                <a:cs typeface="IBM Plex Sans Medium" pitchFamily="34" charset="-120"/>
              </a:rPr>
              <a:t>Getting Started &amp; Next Steps</a:t>
            </a:r>
            <a:endParaRPr lang="en-US" sz="1850" dirty="0"/>
          </a:p>
        </p:txBody>
      </p:sp>
      <p:sp>
        <p:nvSpPr>
          <p:cNvPr id="3" name="Text 1"/>
          <p:cNvSpPr/>
          <p:nvPr/>
        </p:nvSpPr>
        <p:spPr>
          <a:xfrm>
            <a:off x="419695" y="869275"/>
            <a:ext cx="13791009" cy="191810"/>
          </a:xfrm>
          <a:prstGeom prst="rect">
            <a:avLst/>
          </a:prstGeom>
          <a:noFill/>
          <a:ln/>
        </p:spPr>
        <p:txBody>
          <a:bodyPr wrap="none" lIns="0" tIns="0" rIns="0" bIns="0" rtlCol="0" anchor="t"/>
          <a:lstStyle/>
          <a:p>
            <a:pPr marL="0" indent="0" algn="l">
              <a:lnSpc>
                <a:spcPts val="1500"/>
              </a:lnSpc>
              <a:buNone/>
            </a:pPr>
            <a:r>
              <a:rPr lang="en-US" sz="900" dirty="0">
                <a:solidFill>
                  <a:srgbClr val="D4D4D1"/>
                </a:solidFill>
                <a:latin typeface="Roboto" pitchFamily="34" charset="0"/>
                <a:ea typeface="Roboto" pitchFamily="34" charset="-122"/>
                <a:cs typeface="Roboto" pitchFamily="34" charset="-120"/>
              </a:rPr>
              <a:t>Set up this robust CI/CD pipeline to ensure consistent code quality for your Python projects.</a:t>
            </a:r>
            <a:endParaRPr lang="en-US" sz="900" dirty="0"/>
          </a:p>
        </p:txBody>
      </p:sp>
      <p:sp>
        <p:nvSpPr>
          <p:cNvPr id="4" name="Text 2"/>
          <p:cNvSpPr/>
          <p:nvPr/>
        </p:nvSpPr>
        <p:spPr>
          <a:xfrm>
            <a:off x="419695" y="1315879"/>
            <a:ext cx="1595080" cy="187285"/>
          </a:xfrm>
          <a:prstGeom prst="rect">
            <a:avLst/>
          </a:prstGeom>
          <a:noFill/>
          <a:ln/>
        </p:spPr>
        <p:txBody>
          <a:bodyPr wrap="none" lIns="0" tIns="0" rIns="0" bIns="0" rtlCol="0" anchor="t"/>
          <a:lstStyle/>
          <a:p>
            <a:pPr marL="0" indent="0" algn="l">
              <a:lnSpc>
                <a:spcPts val="1450"/>
              </a:lnSpc>
              <a:buNone/>
            </a:pPr>
            <a:r>
              <a:rPr lang="en-US" sz="1150" dirty="0">
                <a:solidFill>
                  <a:srgbClr val="F3F3F2"/>
                </a:solidFill>
                <a:latin typeface="IBM Plex Sans Medium" pitchFamily="34" charset="0"/>
                <a:ea typeface="IBM Plex Sans Medium" pitchFamily="34" charset="-122"/>
                <a:cs typeface="IBM Plex Sans Medium" pitchFamily="34" charset="-120"/>
              </a:rPr>
              <a:t>1. Clone the Repository</a:t>
            </a:r>
            <a:endParaRPr lang="en-US" sz="1150" dirty="0"/>
          </a:p>
        </p:txBody>
      </p:sp>
      <p:sp>
        <p:nvSpPr>
          <p:cNvPr id="5" name="Text 3"/>
          <p:cNvSpPr/>
          <p:nvPr/>
        </p:nvSpPr>
        <p:spPr>
          <a:xfrm>
            <a:off x="419695" y="1623060"/>
            <a:ext cx="6749296" cy="383619"/>
          </a:xfrm>
          <a:prstGeom prst="rect">
            <a:avLst/>
          </a:prstGeom>
          <a:noFill/>
          <a:ln/>
        </p:spPr>
        <p:txBody>
          <a:bodyPr wrap="square" lIns="0" tIns="0" rIns="0" bIns="0" rtlCol="0" anchor="t"/>
          <a:lstStyle/>
          <a:p>
            <a:pPr marL="0" indent="0" algn="l">
              <a:lnSpc>
                <a:spcPts val="1500"/>
              </a:lnSpc>
              <a:buNone/>
            </a:pPr>
            <a:r>
              <a:rPr lang="en-US" sz="900" dirty="0">
                <a:solidFill>
                  <a:srgbClr val="D4D4D1"/>
                </a:solidFill>
                <a:latin typeface="Roboto" pitchFamily="34" charset="0"/>
                <a:ea typeface="Roboto" pitchFamily="34" charset="-122"/>
                <a:cs typeface="Roboto" pitchFamily="34" charset="-120"/>
              </a:rPr>
              <a:t>git clone https://github.com/amanimaran14/devops-final-assignment.gitcd devops-final-assignment</a:t>
            </a:r>
            <a:endParaRPr lang="en-US" sz="900" dirty="0"/>
          </a:p>
        </p:txBody>
      </p:sp>
      <p:sp>
        <p:nvSpPr>
          <p:cNvPr id="6" name="Text 4"/>
          <p:cNvSpPr/>
          <p:nvPr/>
        </p:nvSpPr>
        <p:spPr>
          <a:xfrm>
            <a:off x="419695" y="2126575"/>
            <a:ext cx="1498997" cy="187285"/>
          </a:xfrm>
          <a:prstGeom prst="rect">
            <a:avLst/>
          </a:prstGeom>
          <a:noFill/>
          <a:ln/>
        </p:spPr>
        <p:txBody>
          <a:bodyPr wrap="none" lIns="0" tIns="0" rIns="0" bIns="0" rtlCol="0" anchor="t"/>
          <a:lstStyle/>
          <a:p>
            <a:pPr marL="0" indent="0" algn="l">
              <a:lnSpc>
                <a:spcPts val="1450"/>
              </a:lnSpc>
              <a:buNone/>
            </a:pPr>
            <a:r>
              <a:rPr lang="en-US" sz="1150" dirty="0">
                <a:solidFill>
                  <a:srgbClr val="F3F3F2"/>
                </a:solidFill>
                <a:latin typeface="IBM Plex Sans Medium" pitchFamily="34" charset="0"/>
                <a:ea typeface="IBM Plex Sans Medium" pitchFamily="34" charset="-122"/>
                <a:cs typeface="IBM Plex Sans Medium" pitchFamily="34" charset="-120"/>
              </a:rPr>
              <a:t>2. Configure Jenkins</a:t>
            </a:r>
            <a:endParaRPr lang="en-US" sz="1150" dirty="0"/>
          </a:p>
        </p:txBody>
      </p:sp>
      <p:sp>
        <p:nvSpPr>
          <p:cNvPr id="7" name="Text 5"/>
          <p:cNvSpPr/>
          <p:nvPr/>
        </p:nvSpPr>
        <p:spPr>
          <a:xfrm>
            <a:off x="419695" y="2433757"/>
            <a:ext cx="6749296" cy="191810"/>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D4D4D1"/>
                </a:solidFill>
                <a:latin typeface="Roboto" pitchFamily="34" charset="0"/>
                <a:ea typeface="Roboto" pitchFamily="34" charset="-122"/>
                <a:cs typeface="Roboto" pitchFamily="34" charset="-120"/>
              </a:rPr>
              <a:t>Install Docker on your Jenkins host.</a:t>
            </a:r>
            <a:endParaRPr lang="en-US" sz="900" dirty="0"/>
          </a:p>
        </p:txBody>
      </p:sp>
      <p:sp>
        <p:nvSpPr>
          <p:cNvPr id="8" name="Text 6"/>
          <p:cNvSpPr/>
          <p:nvPr/>
        </p:nvSpPr>
        <p:spPr>
          <a:xfrm>
            <a:off x="419695" y="2667476"/>
            <a:ext cx="6749296" cy="191810"/>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D4D4D1"/>
                </a:solidFill>
                <a:latin typeface="Roboto" pitchFamily="34" charset="0"/>
                <a:ea typeface="Roboto" pitchFamily="34" charset="-122"/>
                <a:cs typeface="Roboto" pitchFamily="34" charset="-120"/>
              </a:rPr>
              <a:t>Store your Webex Bot Token as a Jenkins secret credential.</a:t>
            </a:r>
            <a:endParaRPr lang="en-US" sz="900" dirty="0"/>
          </a:p>
        </p:txBody>
      </p:sp>
      <p:sp>
        <p:nvSpPr>
          <p:cNvPr id="9" name="Text 7"/>
          <p:cNvSpPr/>
          <p:nvPr/>
        </p:nvSpPr>
        <p:spPr>
          <a:xfrm>
            <a:off x="419695" y="2901196"/>
            <a:ext cx="6749296" cy="191810"/>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D4D4D1"/>
                </a:solidFill>
                <a:latin typeface="Roboto" pitchFamily="34" charset="0"/>
                <a:ea typeface="Roboto" pitchFamily="34" charset="-122"/>
                <a:cs typeface="Roboto" pitchFamily="34" charset="-120"/>
              </a:rPr>
              <a:t>Set the Webex Room ID in your pipeline environment.</a:t>
            </a:r>
            <a:endParaRPr lang="en-US" sz="900" dirty="0"/>
          </a:p>
        </p:txBody>
      </p:sp>
      <p:pic>
        <p:nvPicPr>
          <p:cNvPr id="10" name="Image 0" descr="preencoded.png"/>
          <p:cNvPicPr>
            <a:picLocks noChangeAspect="1"/>
          </p:cNvPicPr>
          <p:nvPr/>
        </p:nvPicPr>
        <p:blipFill>
          <a:blip r:embed="rId3"/>
          <a:stretch>
            <a:fillRect/>
          </a:stretch>
        </p:blipFill>
        <p:spPr>
          <a:xfrm>
            <a:off x="7778208" y="1405830"/>
            <a:ext cx="6749296" cy="6749296"/>
          </a:xfrm>
          <a:prstGeom prst="rect">
            <a:avLst/>
          </a:prstGeom>
        </p:spPr>
      </p:pic>
      <p:sp>
        <p:nvSpPr>
          <p:cNvPr id="11" name="Text 8"/>
          <p:cNvSpPr/>
          <p:nvPr/>
        </p:nvSpPr>
        <p:spPr>
          <a:xfrm>
            <a:off x="7469029" y="8215074"/>
            <a:ext cx="1498997" cy="187285"/>
          </a:xfrm>
          <a:prstGeom prst="rect">
            <a:avLst/>
          </a:prstGeom>
          <a:noFill/>
          <a:ln/>
        </p:spPr>
        <p:txBody>
          <a:bodyPr wrap="none" lIns="0" tIns="0" rIns="0" bIns="0" rtlCol="0" anchor="t"/>
          <a:lstStyle/>
          <a:p>
            <a:pPr marL="0" indent="0" algn="l">
              <a:lnSpc>
                <a:spcPts val="1450"/>
              </a:lnSpc>
              <a:buNone/>
            </a:pPr>
            <a:r>
              <a:rPr lang="en-US" sz="1150" dirty="0">
                <a:solidFill>
                  <a:srgbClr val="F3F3F2"/>
                </a:solidFill>
                <a:latin typeface="IBM Plex Sans Medium" pitchFamily="34" charset="0"/>
                <a:ea typeface="IBM Plex Sans Medium" pitchFamily="34" charset="-122"/>
                <a:cs typeface="IBM Plex Sans Medium" pitchFamily="34" charset="-120"/>
              </a:rPr>
              <a:t>3. Trigger &amp; Verify</a:t>
            </a:r>
            <a:endParaRPr lang="en-US" sz="1150" dirty="0"/>
          </a:p>
        </p:txBody>
      </p:sp>
      <p:sp>
        <p:nvSpPr>
          <p:cNvPr id="12" name="Text 9"/>
          <p:cNvSpPr/>
          <p:nvPr/>
        </p:nvSpPr>
        <p:spPr>
          <a:xfrm>
            <a:off x="7469029" y="8522256"/>
            <a:ext cx="6749296" cy="191810"/>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D4D4D1"/>
                </a:solidFill>
                <a:latin typeface="Roboto" pitchFamily="34" charset="0"/>
                <a:ea typeface="Roboto" pitchFamily="34" charset="-122"/>
                <a:cs typeface="Roboto" pitchFamily="34" charset="-120"/>
              </a:rPr>
              <a:t>Trigger a Jenkins build to observe initial Flake8 errors.</a:t>
            </a:r>
            <a:endParaRPr lang="en-US" sz="900" dirty="0"/>
          </a:p>
        </p:txBody>
      </p:sp>
      <p:sp>
        <p:nvSpPr>
          <p:cNvPr id="13" name="Text 10"/>
          <p:cNvSpPr/>
          <p:nvPr/>
        </p:nvSpPr>
        <p:spPr>
          <a:xfrm>
            <a:off x="7469029" y="8755975"/>
            <a:ext cx="6749296" cy="191810"/>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D4D4D1"/>
                </a:solidFill>
                <a:latin typeface="Roboto" pitchFamily="34" charset="0"/>
                <a:ea typeface="Roboto" pitchFamily="34" charset="-122"/>
                <a:cs typeface="Roboto" pitchFamily="34" charset="-120"/>
              </a:rPr>
              <a:t>Correct the errors in </a:t>
            </a:r>
            <a:r>
              <a:rPr lang="en-US" sz="900" dirty="0">
                <a:solidFill>
                  <a:srgbClr val="D4D4D1"/>
                </a:solidFill>
                <a:highlight>
                  <a:srgbClr val="36393F"/>
                </a:highlight>
                <a:latin typeface="Consolas" pitchFamily="34" charset="0"/>
                <a:ea typeface="Consolas" pitchFamily="34" charset="-122"/>
                <a:cs typeface="Consolas" pitchFamily="34" charset="-120"/>
              </a:rPr>
              <a:t>sample_app.py</a:t>
            </a:r>
            <a:r>
              <a:rPr lang="en-US" sz="900" dirty="0">
                <a:solidFill>
                  <a:srgbClr val="D4D4D1"/>
                </a:solidFill>
                <a:latin typeface="Roboto" pitchFamily="34" charset="0"/>
                <a:ea typeface="Roboto" pitchFamily="34" charset="-122"/>
                <a:cs typeface="Roboto" pitchFamily="34" charset="-120"/>
              </a:rPr>
              <a:t> and re-run to confirm a successful, clean build.</a:t>
            </a:r>
            <a:endParaRPr lang="en-US" sz="900" dirty="0"/>
          </a:p>
        </p:txBody>
      </p:sp>
      <p:sp>
        <p:nvSpPr>
          <p:cNvPr id="14" name="Text 11"/>
          <p:cNvSpPr/>
          <p:nvPr/>
        </p:nvSpPr>
        <p:spPr>
          <a:xfrm>
            <a:off x="7469029" y="9067681"/>
            <a:ext cx="1498997" cy="187285"/>
          </a:xfrm>
          <a:prstGeom prst="rect">
            <a:avLst/>
          </a:prstGeom>
          <a:noFill/>
          <a:ln/>
        </p:spPr>
        <p:txBody>
          <a:bodyPr wrap="none" lIns="0" tIns="0" rIns="0" bIns="0" rtlCol="0" anchor="t"/>
          <a:lstStyle/>
          <a:p>
            <a:pPr marL="0" indent="0" algn="l">
              <a:lnSpc>
                <a:spcPts val="1450"/>
              </a:lnSpc>
              <a:buNone/>
            </a:pPr>
            <a:r>
              <a:rPr lang="en-US" sz="1150" dirty="0">
                <a:solidFill>
                  <a:srgbClr val="F3F3F2"/>
                </a:solidFill>
                <a:latin typeface="IBM Plex Sans Medium" pitchFamily="34" charset="0"/>
                <a:ea typeface="IBM Plex Sans Medium" pitchFamily="34" charset="-122"/>
                <a:cs typeface="IBM Plex Sans Medium" pitchFamily="34" charset="-120"/>
              </a:rPr>
              <a:t>Result</a:t>
            </a:r>
            <a:endParaRPr lang="en-US" sz="1150" dirty="0"/>
          </a:p>
        </p:txBody>
      </p:sp>
      <p:sp>
        <p:nvSpPr>
          <p:cNvPr id="15" name="Text 12"/>
          <p:cNvSpPr/>
          <p:nvPr/>
        </p:nvSpPr>
        <p:spPr>
          <a:xfrm>
            <a:off x="7469029" y="9374862"/>
            <a:ext cx="6749296" cy="191810"/>
          </a:xfrm>
          <a:prstGeom prst="rect">
            <a:avLst/>
          </a:prstGeom>
          <a:noFill/>
          <a:ln/>
        </p:spPr>
        <p:txBody>
          <a:bodyPr wrap="none" lIns="0" tIns="0" rIns="0" bIns="0" rtlCol="0" anchor="t"/>
          <a:lstStyle/>
          <a:p>
            <a:pPr marL="0" indent="0" algn="l">
              <a:lnSpc>
                <a:spcPts val="1500"/>
              </a:lnSpc>
              <a:buNone/>
            </a:pPr>
            <a:r>
              <a:rPr lang="en-US" sz="900" dirty="0">
                <a:solidFill>
                  <a:srgbClr val="D4D4D1"/>
                </a:solidFill>
                <a:latin typeface="Roboto" pitchFamily="34" charset="0"/>
                <a:ea typeface="Roboto" pitchFamily="34" charset="-122"/>
                <a:cs typeface="Roboto" pitchFamily="34" charset="-120"/>
              </a:rPr>
              <a:t>This setup enforces consistent code quality and automates feedback, leading to more reliable software.</a:t>
            </a:r>
            <a:endParaRPr lang="en-US" sz="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650081"/>
            <a:ext cx="4536519" cy="566976"/>
          </a:xfrm>
          <a:prstGeom prst="rect">
            <a:avLst/>
          </a:prstGeom>
          <a:noFill/>
          <a:ln/>
        </p:spPr>
        <p:txBody>
          <a:bodyPr wrap="none" lIns="0" tIns="0" rIns="0" bIns="0" rtlCol="0" anchor="t"/>
          <a:lstStyle/>
          <a:p>
            <a:pPr marL="0" indent="0" algn="l">
              <a:lnSpc>
                <a:spcPts val="4450"/>
              </a:lnSpc>
              <a:buNone/>
            </a:pPr>
            <a:r>
              <a:rPr lang="en-US" sz="3550" dirty="0">
                <a:solidFill>
                  <a:srgbClr val="F3F3F2"/>
                </a:solidFill>
                <a:latin typeface="IBM Plex Sans Medium" pitchFamily="34" charset="0"/>
                <a:ea typeface="IBM Plex Sans Medium" pitchFamily="34" charset="-122"/>
                <a:cs typeface="IBM Plex Sans Medium" pitchFamily="34" charset="-120"/>
              </a:rPr>
              <a:t>Project Overview</a:t>
            </a:r>
            <a:endParaRPr lang="en-US" sz="3550" dirty="0"/>
          </a:p>
        </p:txBody>
      </p:sp>
      <p:sp>
        <p:nvSpPr>
          <p:cNvPr id="3" name="Text 1"/>
          <p:cNvSpPr/>
          <p:nvPr/>
        </p:nvSpPr>
        <p:spPr>
          <a:xfrm>
            <a:off x="793790" y="1670685"/>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This project demonstrates an automated code quality pipeline designed for Python applications. It integrates essential DevOps tools to detect coding errors and style violations, enforce consistent coding standards, and provide real-time feedback to development teams.</a:t>
            </a:r>
            <a:endParaRPr lang="en-US" sz="1750" dirty="0"/>
          </a:p>
        </p:txBody>
      </p:sp>
      <p:sp>
        <p:nvSpPr>
          <p:cNvPr id="4" name="Text 2"/>
          <p:cNvSpPr/>
          <p:nvPr/>
        </p:nvSpPr>
        <p:spPr>
          <a:xfrm>
            <a:off x="1857256" y="3553301"/>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Clone Repository</a:t>
            </a:r>
            <a:endParaRPr lang="en-US" sz="2200" dirty="0"/>
          </a:p>
        </p:txBody>
      </p:sp>
      <p:sp>
        <p:nvSpPr>
          <p:cNvPr id="5" name="Text 3"/>
          <p:cNvSpPr/>
          <p:nvPr/>
        </p:nvSpPr>
        <p:spPr>
          <a:xfrm>
            <a:off x="793790" y="4043720"/>
            <a:ext cx="3898702" cy="725805"/>
          </a:xfrm>
          <a:prstGeom prst="rect">
            <a:avLst/>
          </a:prstGeom>
          <a:noFill/>
          <a:ln/>
        </p:spPr>
        <p:txBody>
          <a:bodyPr wrap="square" lIns="0" tIns="0" rIns="0" bIns="0" rtlCol="0" anchor="t"/>
          <a:lstStyle/>
          <a:p>
            <a:pPr marL="0" indent="0" algn="r">
              <a:lnSpc>
                <a:spcPts val="2850"/>
              </a:lnSpc>
              <a:buNone/>
            </a:pPr>
            <a:r>
              <a:rPr lang="en-US" sz="1750" dirty="0">
                <a:solidFill>
                  <a:srgbClr val="D4D4D1"/>
                </a:solidFill>
                <a:latin typeface="Roboto" pitchFamily="34" charset="0"/>
                <a:ea typeface="Roboto" pitchFamily="34" charset="-122"/>
                <a:cs typeface="Roboto" pitchFamily="34" charset="-120"/>
              </a:rPr>
              <a:t>Initial step to fetch the project source code.</a:t>
            </a:r>
            <a:endParaRPr lang="en-US" sz="1750" dirty="0"/>
          </a:p>
        </p:txBody>
      </p:sp>
      <p:pic>
        <p:nvPicPr>
          <p:cNvPr id="6" name="Image 0" descr="preencoded.png"/>
          <p:cNvPicPr>
            <a:picLocks noChangeAspect="1"/>
          </p:cNvPicPr>
          <p:nvPr/>
        </p:nvPicPr>
        <p:blipFill>
          <a:blip r:embed="rId3"/>
          <a:stretch>
            <a:fillRect/>
          </a:stretch>
        </p:blipFill>
        <p:spPr>
          <a:xfrm>
            <a:off x="5032653" y="3014543"/>
            <a:ext cx="4564975" cy="4564975"/>
          </a:xfrm>
          <a:prstGeom prst="rect">
            <a:avLst/>
          </a:prstGeom>
        </p:spPr>
      </p:pic>
      <p:pic>
        <p:nvPicPr>
          <p:cNvPr id="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26731" y="3820001"/>
            <a:ext cx="339328" cy="339328"/>
          </a:xfrm>
          <a:prstGeom prst="rect">
            <a:avLst/>
          </a:prstGeom>
        </p:spPr>
      </p:pic>
      <p:sp>
        <p:nvSpPr>
          <p:cNvPr id="8" name="Text 4"/>
          <p:cNvSpPr/>
          <p:nvPr/>
        </p:nvSpPr>
        <p:spPr>
          <a:xfrm>
            <a:off x="9937790" y="337185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Build Docker Image</a:t>
            </a:r>
            <a:endParaRPr lang="en-US" sz="2200" dirty="0"/>
          </a:p>
        </p:txBody>
      </p:sp>
      <p:sp>
        <p:nvSpPr>
          <p:cNvPr id="9" name="Text 5"/>
          <p:cNvSpPr/>
          <p:nvPr/>
        </p:nvSpPr>
        <p:spPr>
          <a:xfrm>
            <a:off x="9937790" y="3862268"/>
            <a:ext cx="3898821" cy="1088708"/>
          </a:xfrm>
          <a:prstGeom prst="rect">
            <a:avLst/>
          </a:prstGeom>
          <a:noFill/>
          <a:ln/>
        </p:spPr>
        <p:txBody>
          <a:bodyPr wrap="squar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Create a reproducible environment with Python, Flake8, and application files.</a:t>
            </a:r>
            <a:endParaRPr lang="en-US" sz="1750" dirty="0"/>
          </a:p>
        </p:txBody>
      </p:sp>
      <p:pic>
        <p:nvPicPr>
          <p:cNvPr id="10" name="Image 2" descr="preencoded.png"/>
          <p:cNvPicPr>
            <a:picLocks noChangeAspect="1"/>
          </p:cNvPicPr>
          <p:nvPr/>
        </p:nvPicPr>
        <p:blipFill>
          <a:blip r:embed="rId6"/>
          <a:stretch>
            <a:fillRect/>
          </a:stretch>
        </p:blipFill>
        <p:spPr>
          <a:xfrm>
            <a:off x="5032653" y="3014543"/>
            <a:ext cx="4564975" cy="4564975"/>
          </a:xfrm>
          <a:prstGeom prst="rect">
            <a:avLst/>
          </a:prstGeom>
        </p:spPr>
      </p:pic>
      <p:pic>
        <p:nvPicPr>
          <p:cNvPr id="11"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52604" y="4208502"/>
            <a:ext cx="339328" cy="339328"/>
          </a:xfrm>
          <a:prstGeom prst="rect">
            <a:avLst/>
          </a:prstGeom>
        </p:spPr>
      </p:pic>
      <p:sp>
        <p:nvSpPr>
          <p:cNvPr id="12" name="Text 6"/>
          <p:cNvSpPr/>
          <p:nvPr/>
        </p:nvSpPr>
        <p:spPr>
          <a:xfrm>
            <a:off x="9937790" y="600587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Run Flake8 Checks</a:t>
            </a:r>
            <a:endParaRPr lang="en-US" sz="2200" dirty="0"/>
          </a:p>
        </p:txBody>
      </p:sp>
      <p:sp>
        <p:nvSpPr>
          <p:cNvPr id="13" name="Text 7"/>
          <p:cNvSpPr/>
          <p:nvPr/>
        </p:nvSpPr>
        <p:spPr>
          <a:xfrm>
            <a:off x="9937790" y="6496288"/>
            <a:ext cx="3898821" cy="725805"/>
          </a:xfrm>
          <a:prstGeom prst="rect">
            <a:avLst/>
          </a:prstGeom>
          <a:noFill/>
          <a:ln/>
        </p:spPr>
        <p:txBody>
          <a:bodyPr wrap="squar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Execute code quality analysis inside the Docker container.</a:t>
            </a:r>
            <a:endParaRPr lang="en-US" sz="1750" dirty="0"/>
          </a:p>
        </p:txBody>
      </p:sp>
      <p:pic>
        <p:nvPicPr>
          <p:cNvPr id="14" name="Image 4" descr="preencoded.png"/>
          <p:cNvPicPr>
            <a:picLocks noChangeAspect="1"/>
          </p:cNvPicPr>
          <p:nvPr/>
        </p:nvPicPr>
        <p:blipFill>
          <a:blip r:embed="rId9"/>
          <a:stretch>
            <a:fillRect/>
          </a:stretch>
        </p:blipFill>
        <p:spPr>
          <a:xfrm>
            <a:off x="5032653" y="3014543"/>
            <a:ext cx="4564975" cy="4564975"/>
          </a:xfrm>
          <a:prstGeom prst="rect">
            <a:avLst/>
          </a:prstGeom>
        </p:spPr>
      </p:pic>
      <p:pic>
        <p:nvPicPr>
          <p:cNvPr id="15" name="Image 5"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64103" y="6434376"/>
            <a:ext cx="339328" cy="339328"/>
          </a:xfrm>
          <a:prstGeom prst="rect">
            <a:avLst/>
          </a:prstGeom>
        </p:spPr>
      </p:pic>
      <p:sp>
        <p:nvSpPr>
          <p:cNvPr id="16" name="Text 8"/>
          <p:cNvSpPr/>
          <p:nvPr/>
        </p:nvSpPr>
        <p:spPr>
          <a:xfrm>
            <a:off x="1857256" y="6005870"/>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Webex Notification</a:t>
            </a:r>
            <a:endParaRPr lang="en-US" sz="2200" dirty="0"/>
          </a:p>
        </p:txBody>
      </p:sp>
      <p:sp>
        <p:nvSpPr>
          <p:cNvPr id="17" name="Text 9"/>
          <p:cNvSpPr/>
          <p:nvPr/>
        </p:nvSpPr>
        <p:spPr>
          <a:xfrm>
            <a:off x="793790" y="6496288"/>
            <a:ext cx="3898702" cy="725805"/>
          </a:xfrm>
          <a:prstGeom prst="rect">
            <a:avLst/>
          </a:prstGeom>
          <a:noFill/>
          <a:ln/>
        </p:spPr>
        <p:txBody>
          <a:bodyPr wrap="square" lIns="0" tIns="0" rIns="0" bIns="0" rtlCol="0" anchor="t"/>
          <a:lstStyle/>
          <a:p>
            <a:pPr marL="0" indent="0" algn="r">
              <a:lnSpc>
                <a:spcPts val="2850"/>
              </a:lnSpc>
              <a:buNone/>
            </a:pPr>
            <a:r>
              <a:rPr lang="en-US" sz="1750" dirty="0">
                <a:solidFill>
                  <a:srgbClr val="D4D4D1"/>
                </a:solidFill>
                <a:latin typeface="Roboto" pitchFamily="34" charset="0"/>
                <a:ea typeface="Roboto" pitchFamily="34" charset="-122"/>
                <a:cs typeface="Roboto" pitchFamily="34" charset="-120"/>
              </a:rPr>
              <a:t>Alert the team with real-time build and quality status.</a:t>
            </a:r>
            <a:endParaRPr lang="en-US" sz="1750" dirty="0"/>
          </a:p>
        </p:txBody>
      </p:sp>
      <p:pic>
        <p:nvPicPr>
          <p:cNvPr id="18" name="Image 6" descr="preencoded.png"/>
          <p:cNvPicPr>
            <a:picLocks noChangeAspect="1"/>
          </p:cNvPicPr>
          <p:nvPr/>
        </p:nvPicPr>
        <p:blipFill>
          <a:blip r:embed="rId12"/>
          <a:stretch>
            <a:fillRect/>
          </a:stretch>
        </p:blipFill>
        <p:spPr>
          <a:xfrm>
            <a:off x="5032653" y="3014543"/>
            <a:ext cx="4564975" cy="4564975"/>
          </a:xfrm>
          <a:prstGeom prst="rect">
            <a:avLst/>
          </a:prstGeom>
        </p:spPr>
      </p:pic>
      <p:pic>
        <p:nvPicPr>
          <p:cNvPr id="19" name="Image 7"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838230" y="6045875"/>
            <a:ext cx="339328" cy="339328"/>
          </a:xfrm>
          <a:prstGeom prst="rect">
            <a:avLst/>
          </a:prstGeom>
        </p:spPr>
      </p:pic>
      <p:sp>
        <p:nvSpPr>
          <p:cNvPr id="20" name="Rectangle 19">
            <a:extLst>
              <a:ext uri="{FF2B5EF4-FFF2-40B4-BE49-F238E27FC236}">
                <a16:creationId xmlns:a16="http://schemas.microsoft.com/office/drawing/2014/main" id="{C67D4576-A698-F5A6-5158-2D1453A91776}"/>
              </a:ext>
            </a:extLst>
          </p:cNvPr>
          <p:cNvSpPr/>
          <p:nvPr/>
        </p:nvSpPr>
        <p:spPr>
          <a:xfrm>
            <a:off x="12686400" y="7646400"/>
            <a:ext cx="1872000" cy="496800"/>
          </a:xfrm>
          <a:prstGeom prst="rect">
            <a:avLst/>
          </a:prstGeom>
          <a:solidFill>
            <a:srgbClr val="292C32"/>
          </a:solidFill>
          <a:ln>
            <a:solidFill>
              <a:srgbClr val="292C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741759"/>
            <a:ext cx="7475339" cy="620316"/>
          </a:xfrm>
          <a:prstGeom prst="rect">
            <a:avLst/>
          </a:prstGeom>
          <a:noFill/>
          <a:ln/>
        </p:spPr>
        <p:txBody>
          <a:bodyPr wrap="none" lIns="0" tIns="0" rIns="0" bIns="0" rtlCol="0" anchor="t"/>
          <a:lstStyle/>
          <a:p>
            <a:pPr marL="0" indent="0" algn="l">
              <a:lnSpc>
                <a:spcPts val="4450"/>
              </a:lnSpc>
              <a:buNone/>
            </a:pPr>
            <a:r>
              <a:rPr lang="en-US" sz="3550" dirty="0">
                <a:solidFill>
                  <a:srgbClr val="F3F3F2"/>
                </a:solidFill>
                <a:latin typeface="IBM Plex Sans Medium" pitchFamily="34" charset="0"/>
                <a:ea typeface="IBM Plex Sans Medium" pitchFamily="34" charset="-122"/>
                <a:cs typeface="IBM Plex Sans Medium" pitchFamily="34" charset="-120"/>
              </a:rPr>
              <a:t>Sample Application: </a:t>
            </a:r>
            <a:r>
              <a:rPr lang="en-US" sz="3550" dirty="0">
                <a:solidFill>
                  <a:srgbClr val="D4D4D1"/>
                </a:solidFill>
                <a:highlight>
                  <a:srgbClr val="36393F"/>
                </a:highlight>
                <a:latin typeface="Consolas" pitchFamily="34" charset="0"/>
                <a:ea typeface="Consolas" pitchFamily="34" charset="-122"/>
                <a:cs typeface="Consolas" pitchFamily="34" charset="-120"/>
              </a:rPr>
              <a:t>sample_app.py</a:t>
            </a:r>
            <a:endParaRPr lang="en-US" sz="3550" dirty="0"/>
          </a:p>
        </p:txBody>
      </p:sp>
      <p:sp>
        <p:nvSpPr>
          <p:cNvPr id="3" name="Text 1"/>
          <p:cNvSpPr/>
          <p:nvPr/>
        </p:nvSpPr>
        <p:spPr>
          <a:xfrm>
            <a:off x="793790" y="1702237"/>
            <a:ext cx="13042821" cy="733425"/>
          </a:xfrm>
          <a:prstGeom prst="rect">
            <a:avLst/>
          </a:prstGeom>
          <a:noFill/>
          <a:ln/>
        </p:spPr>
        <p:txBody>
          <a:bodyPr wrap="squar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The provided </a:t>
            </a:r>
            <a:r>
              <a:rPr lang="en-US" sz="1750" dirty="0">
                <a:solidFill>
                  <a:srgbClr val="D4D4D1"/>
                </a:solidFill>
                <a:highlight>
                  <a:srgbClr val="36393F"/>
                </a:highlight>
                <a:latin typeface="Consolas" pitchFamily="34" charset="0"/>
                <a:ea typeface="Consolas" pitchFamily="34" charset="-122"/>
                <a:cs typeface="Consolas" pitchFamily="34" charset="-120"/>
              </a:rPr>
              <a:t>sample_app.py</a:t>
            </a:r>
            <a:r>
              <a:rPr lang="en-US" sz="1750" dirty="0">
                <a:solidFill>
                  <a:srgbClr val="D4D4D1"/>
                </a:solidFill>
                <a:latin typeface="Roboto" pitchFamily="34" charset="0"/>
                <a:ea typeface="Roboto" pitchFamily="34" charset="-122"/>
                <a:cs typeface="Roboto" pitchFamily="34" charset="-120"/>
              </a:rPr>
              <a:t> is intentionally designed with common Flake8 errors to illustrate how the automated checks identify violations.</a:t>
            </a:r>
            <a:endParaRPr lang="en-US" sz="1750" dirty="0"/>
          </a:p>
        </p:txBody>
      </p:sp>
      <p:sp>
        <p:nvSpPr>
          <p:cNvPr id="4" name="Shape 2"/>
          <p:cNvSpPr/>
          <p:nvPr/>
        </p:nvSpPr>
        <p:spPr>
          <a:xfrm>
            <a:off x="793790" y="2811304"/>
            <a:ext cx="113348" cy="113348"/>
          </a:xfrm>
          <a:prstGeom prst="roundRect">
            <a:avLst>
              <a:gd name="adj" fmla="val 403360"/>
            </a:avLst>
          </a:prstGeom>
          <a:solidFill>
            <a:srgbClr val="FFBC8F"/>
          </a:solidFill>
          <a:ln/>
        </p:spPr>
        <p:txBody>
          <a:bodyPr/>
          <a:lstStyle/>
          <a:p>
            <a:endParaRPr lang="en-US"/>
          </a:p>
        </p:txBody>
      </p:sp>
      <p:sp>
        <p:nvSpPr>
          <p:cNvPr id="5" name="Text 3"/>
          <p:cNvSpPr/>
          <p:nvPr/>
        </p:nvSpPr>
        <p:spPr>
          <a:xfrm>
            <a:off x="1133951" y="269081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F401: Unused Import</a:t>
            </a:r>
            <a:endParaRPr lang="en-US" sz="2200" dirty="0"/>
          </a:p>
        </p:txBody>
      </p:sp>
      <p:sp>
        <p:nvSpPr>
          <p:cNvPr id="6" name="Text 4"/>
          <p:cNvSpPr/>
          <p:nvPr/>
        </p:nvSpPr>
        <p:spPr>
          <a:xfrm>
            <a:off x="1133951" y="3181231"/>
            <a:ext cx="12702659" cy="370523"/>
          </a:xfrm>
          <a:prstGeom prst="rect">
            <a:avLst/>
          </a:prstGeom>
          <a:noFill/>
          <a:ln/>
        </p:spPr>
        <p:txBody>
          <a:bodyPr wrap="non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The </a:t>
            </a:r>
            <a:r>
              <a:rPr lang="en-US" sz="1750" dirty="0">
                <a:solidFill>
                  <a:srgbClr val="D4D4D1"/>
                </a:solidFill>
                <a:highlight>
                  <a:srgbClr val="36393F"/>
                </a:highlight>
                <a:latin typeface="Consolas" pitchFamily="34" charset="0"/>
                <a:ea typeface="Consolas" pitchFamily="34" charset="-122"/>
                <a:cs typeface="Consolas" pitchFamily="34" charset="-120"/>
              </a:rPr>
              <a:t>json</a:t>
            </a:r>
            <a:r>
              <a:rPr lang="en-US" sz="1750" dirty="0">
                <a:solidFill>
                  <a:srgbClr val="D4D4D1"/>
                </a:solidFill>
                <a:latin typeface="Roboto" pitchFamily="34" charset="0"/>
                <a:ea typeface="Roboto" pitchFamily="34" charset="-122"/>
                <a:cs typeface="Roboto" pitchFamily="34" charset="-120"/>
              </a:rPr>
              <a:t> module is imported but never used, indicating dead code.</a:t>
            </a:r>
            <a:endParaRPr lang="en-US" sz="1750" dirty="0"/>
          </a:p>
        </p:txBody>
      </p:sp>
      <p:sp>
        <p:nvSpPr>
          <p:cNvPr id="7" name="Shape 5"/>
          <p:cNvSpPr/>
          <p:nvPr/>
        </p:nvSpPr>
        <p:spPr>
          <a:xfrm>
            <a:off x="793790" y="4125873"/>
            <a:ext cx="113348" cy="113348"/>
          </a:xfrm>
          <a:prstGeom prst="roundRect">
            <a:avLst>
              <a:gd name="adj" fmla="val 403360"/>
            </a:avLst>
          </a:prstGeom>
          <a:solidFill>
            <a:srgbClr val="FFBC8F"/>
          </a:solidFill>
          <a:ln/>
        </p:spPr>
        <p:txBody>
          <a:bodyPr/>
          <a:lstStyle/>
          <a:p>
            <a:endParaRPr lang="en-US"/>
          </a:p>
        </p:txBody>
      </p:sp>
      <p:sp>
        <p:nvSpPr>
          <p:cNvPr id="8" name="Text 6"/>
          <p:cNvSpPr/>
          <p:nvPr/>
        </p:nvSpPr>
        <p:spPr>
          <a:xfrm>
            <a:off x="1133951" y="4005382"/>
            <a:ext cx="3515797"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E261/E262: Spacing Errors</a:t>
            </a:r>
            <a:endParaRPr lang="en-US" sz="2200" dirty="0"/>
          </a:p>
        </p:txBody>
      </p:sp>
      <p:sp>
        <p:nvSpPr>
          <p:cNvPr id="9" name="Text 7"/>
          <p:cNvSpPr/>
          <p:nvPr/>
        </p:nvSpPr>
        <p:spPr>
          <a:xfrm>
            <a:off x="1133951" y="4495800"/>
            <a:ext cx="12702659" cy="370523"/>
          </a:xfrm>
          <a:prstGeom prst="rect">
            <a:avLst/>
          </a:prstGeom>
          <a:noFill/>
          <a:ln/>
        </p:spPr>
        <p:txBody>
          <a:bodyPr wrap="non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Inconsistent spacing after comments and in variable assignments (e.g., </a:t>
            </a:r>
            <a:r>
              <a:rPr lang="en-US" sz="1750" dirty="0">
                <a:solidFill>
                  <a:srgbClr val="D4D4D1"/>
                </a:solidFill>
                <a:highlight>
                  <a:srgbClr val="36393F"/>
                </a:highlight>
                <a:latin typeface="Consolas" pitchFamily="34" charset="0"/>
                <a:ea typeface="Consolas" pitchFamily="34" charset="-122"/>
                <a:cs typeface="Consolas" pitchFamily="34" charset="-120"/>
              </a:rPr>
              <a:t>DEFAULT_TIMEOUT = 30</a:t>
            </a:r>
            <a:r>
              <a:rPr lang="en-US" sz="1750" dirty="0">
                <a:solidFill>
                  <a:srgbClr val="D4D4D1"/>
                </a:solidFill>
                <a:latin typeface="Roboto" pitchFamily="34" charset="0"/>
                <a:ea typeface="Roboto" pitchFamily="34" charset="-122"/>
                <a:cs typeface="Roboto" pitchFamily="34" charset="-120"/>
              </a:rPr>
              <a:t>).</a:t>
            </a:r>
            <a:endParaRPr lang="en-US" sz="1750" dirty="0"/>
          </a:p>
        </p:txBody>
      </p:sp>
      <p:sp>
        <p:nvSpPr>
          <p:cNvPr id="10" name="Shape 8"/>
          <p:cNvSpPr/>
          <p:nvPr/>
        </p:nvSpPr>
        <p:spPr>
          <a:xfrm>
            <a:off x="793790" y="5440442"/>
            <a:ext cx="113348" cy="113348"/>
          </a:xfrm>
          <a:prstGeom prst="roundRect">
            <a:avLst>
              <a:gd name="adj" fmla="val 403360"/>
            </a:avLst>
          </a:prstGeom>
          <a:solidFill>
            <a:srgbClr val="FFBC8F"/>
          </a:solidFill>
          <a:ln/>
        </p:spPr>
        <p:txBody>
          <a:bodyPr/>
          <a:lstStyle/>
          <a:p>
            <a:endParaRPr lang="en-US"/>
          </a:p>
        </p:txBody>
      </p:sp>
      <p:sp>
        <p:nvSpPr>
          <p:cNvPr id="11" name="Text 9"/>
          <p:cNvSpPr/>
          <p:nvPr/>
        </p:nvSpPr>
        <p:spPr>
          <a:xfrm>
            <a:off x="1133951" y="5319951"/>
            <a:ext cx="4096703"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E201: Whitespace Before Colon</a:t>
            </a:r>
            <a:endParaRPr lang="en-US" sz="2200" dirty="0"/>
          </a:p>
        </p:txBody>
      </p:sp>
      <p:sp>
        <p:nvSpPr>
          <p:cNvPr id="12" name="Text 10"/>
          <p:cNvSpPr/>
          <p:nvPr/>
        </p:nvSpPr>
        <p:spPr>
          <a:xfrm>
            <a:off x="1133951" y="5810369"/>
            <a:ext cx="12702659" cy="370523"/>
          </a:xfrm>
          <a:prstGeom prst="rect">
            <a:avLst/>
          </a:prstGeom>
          <a:noFill/>
          <a:ln/>
        </p:spPr>
        <p:txBody>
          <a:bodyPr wrap="non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Incorrect spacing in dictionary key-value pairs (e.g., </a:t>
            </a:r>
            <a:r>
              <a:rPr lang="en-US" sz="1750" dirty="0">
                <a:solidFill>
                  <a:srgbClr val="D4D4D1"/>
                </a:solidFill>
                <a:highlight>
                  <a:srgbClr val="36393F"/>
                </a:highlight>
                <a:latin typeface="Consolas" pitchFamily="34" charset="0"/>
                <a:ea typeface="Consolas" pitchFamily="34" charset="-122"/>
                <a:cs typeface="Consolas" pitchFamily="34" charset="-120"/>
              </a:rPr>
              <a:t>'name' : 'Alice'</a:t>
            </a:r>
            <a:r>
              <a:rPr lang="en-US" sz="1750" dirty="0">
                <a:solidFill>
                  <a:srgbClr val="D4D4D1"/>
                </a:solidFill>
                <a:latin typeface="Roboto" pitchFamily="34" charset="0"/>
                <a:ea typeface="Roboto" pitchFamily="34" charset="-122"/>
                <a:cs typeface="Roboto" pitchFamily="34" charset="-120"/>
              </a:rPr>
              <a:t>).</a:t>
            </a:r>
            <a:endParaRPr lang="en-US" sz="1750" dirty="0"/>
          </a:p>
        </p:txBody>
      </p:sp>
      <p:sp>
        <p:nvSpPr>
          <p:cNvPr id="13" name="Shape 11"/>
          <p:cNvSpPr/>
          <p:nvPr/>
        </p:nvSpPr>
        <p:spPr>
          <a:xfrm>
            <a:off x="793790" y="6755011"/>
            <a:ext cx="113348" cy="113348"/>
          </a:xfrm>
          <a:prstGeom prst="roundRect">
            <a:avLst>
              <a:gd name="adj" fmla="val 403360"/>
            </a:avLst>
          </a:prstGeom>
          <a:solidFill>
            <a:srgbClr val="FFBC8F"/>
          </a:solidFill>
          <a:ln/>
        </p:spPr>
        <p:txBody>
          <a:bodyPr/>
          <a:lstStyle/>
          <a:p>
            <a:endParaRPr lang="en-US"/>
          </a:p>
        </p:txBody>
      </p:sp>
      <p:sp>
        <p:nvSpPr>
          <p:cNvPr id="14" name="Text 12"/>
          <p:cNvSpPr/>
          <p:nvPr/>
        </p:nvSpPr>
        <p:spPr>
          <a:xfrm>
            <a:off x="1133951" y="663452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Indentation Warnings</a:t>
            </a:r>
            <a:endParaRPr lang="en-US" sz="2200" dirty="0"/>
          </a:p>
        </p:txBody>
      </p:sp>
      <p:sp>
        <p:nvSpPr>
          <p:cNvPr id="15" name="Text 13"/>
          <p:cNvSpPr/>
          <p:nvPr/>
        </p:nvSpPr>
        <p:spPr>
          <a:xfrm>
            <a:off x="1133951" y="7124938"/>
            <a:ext cx="12702659" cy="362903"/>
          </a:xfrm>
          <a:prstGeom prst="rect">
            <a:avLst/>
          </a:prstGeom>
          <a:noFill/>
          <a:ln/>
        </p:spPr>
        <p:txBody>
          <a:bodyPr wrap="non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Extra blank lines or inconsistent indentation can trigger further style violations.</a:t>
            </a:r>
            <a:endParaRPr lang="en-US" sz="1750" dirty="0"/>
          </a:p>
        </p:txBody>
      </p:sp>
      <p:sp>
        <p:nvSpPr>
          <p:cNvPr id="16" name="Rectangle 15">
            <a:extLst>
              <a:ext uri="{FF2B5EF4-FFF2-40B4-BE49-F238E27FC236}">
                <a16:creationId xmlns:a16="http://schemas.microsoft.com/office/drawing/2014/main" id="{0983E5D2-C782-4FF1-479A-AD91987E8789}"/>
              </a:ext>
            </a:extLst>
          </p:cNvPr>
          <p:cNvSpPr/>
          <p:nvPr/>
        </p:nvSpPr>
        <p:spPr>
          <a:xfrm>
            <a:off x="12686400" y="7660800"/>
            <a:ext cx="1872000" cy="496800"/>
          </a:xfrm>
          <a:prstGeom prst="rect">
            <a:avLst/>
          </a:prstGeom>
          <a:solidFill>
            <a:srgbClr val="292C32"/>
          </a:solidFill>
          <a:ln>
            <a:solidFill>
              <a:srgbClr val="292C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376482"/>
            <a:ext cx="6569154" cy="566976"/>
          </a:xfrm>
          <a:prstGeom prst="rect">
            <a:avLst/>
          </a:prstGeom>
          <a:noFill/>
          <a:ln/>
        </p:spPr>
        <p:txBody>
          <a:bodyPr wrap="none" lIns="0" tIns="0" rIns="0" bIns="0" rtlCol="0" anchor="t"/>
          <a:lstStyle/>
          <a:p>
            <a:pPr marL="0" indent="0" algn="l">
              <a:lnSpc>
                <a:spcPts val="4450"/>
              </a:lnSpc>
              <a:buNone/>
            </a:pPr>
            <a:r>
              <a:rPr lang="en-US" sz="3550" dirty="0">
                <a:solidFill>
                  <a:srgbClr val="F3F3F2"/>
                </a:solidFill>
                <a:latin typeface="IBM Plex Sans Medium" pitchFamily="34" charset="0"/>
                <a:ea typeface="IBM Plex Sans Medium" pitchFamily="34" charset="-122"/>
                <a:cs typeface="IBM Plex Sans Medium" pitchFamily="34" charset="-120"/>
              </a:rPr>
              <a:t>Addressing Code Quality Issues</a:t>
            </a:r>
            <a:endParaRPr lang="en-US" sz="3550" dirty="0"/>
          </a:p>
        </p:txBody>
      </p:sp>
      <p:sp>
        <p:nvSpPr>
          <p:cNvPr id="3" name="Text 1"/>
          <p:cNvSpPr/>
          <p:nvPr/>
        </p:nvSpPr>
        <p:spPr>
          <a:xfrm>
            <a:off x="793790" y="2397085"/>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Correcting the identified Flake8 issues is crucial for maintaining a clean and readable codebase. Once these are resolved, Flake8 reports will show a clean bill of health.</a:t>
            </a:r>
            <a:endParaRPr lang="en-US" sz="1750" dirty="0"/>
          </a:p>
        </p:txBody>
      </p:sp>
      <p:sp>
        <p:nvSpPr>
          <p:cNvPr id="4" name="Text 2"/>
          <p:cNvSpPr/>
          <p:nvPr/>
        </p:nvSpPr>
        <p:spPr>
          <a:xfrm>
            <a:off x="793790" y="3604855"/>
            <a:ext cx="3336727" cy="354330"/>
          </a:xfrm>
          <a:prstGeom prst="rect">
            <a:avLst/>
          </a:prstGeom>
          <a:noFill/>
          <a:ln/>
        </p:spPr>
        <p:txBody>
          <a:bodyPr wrap="none" lIns="0" tIns="0" rIns="0" bIns="0" rtlCol="0" anchor="t"/>
          <a:lstStyle/>
          <a:p>
            <a:pPr marL="0" indent="0" algn="l">
              <a:lnSpc>
                <a:spcPts val="2750"/>
              </a:lnSpc>
              <a:buNone/>
            </a:pPr>
            <a:r>
              <a:rPr lang="en-US" sz="2200" dirty="0">
                <a:solidFill>
                  <a:srgbClr val="F3F3F2"/>
                </a:solidFill>
                <a:latin typeface="IBM Plex Sans Medium" pitchFamily="34" charset="0"/>
                <a:ea typeface="IBM Plex Sans Medium" pitchFamily="34" charset="-122"/>
                <a:cs typeface="IBM Plex Sans Medium" pitchFamily="34" charset="-120"/>
              </a:rPr>
              <a:t>Before Correction (Errors)</a:t>
            </a:r>
            <a:endParaRPr lang="en-US" sz="2200" dirty="0"/>
          </a:p>
        </p:txBody>
      </p:sp>
      <p:sp>
        <p:nvSpPr>
          <p:cNvPr id="5" name="Text 3"/>
          <p:cNvSpPr/>
          <p:nvPr/>
        </p:nvSpPr>
        <p:spPr>
          <a:xfrm>
            <a:off x="793790" y="4185999"/>
            <a:ext cx="6244709" cy="1844993"/>
          </a:xfrm>
          <a:prstGeom prst="rect">
            <a:avLst/>
          </a:prstGeom>
          <a:noFill/>
          <a:ln/>
        </p:spPr>
        <p:txBody>
          <a:bodyPr wrap="squar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import os import json # F401: 'json' unusedclass AppConfig: # E261/E262: multiple spacesDEFAULT_TIMEOUT = 30user_data = { 'name' : 'Alice' } # E201: space before colon</a:t>
            </a:r>
            <a:endParaRPr lang="en-US" sz="1750" dirty="0"/>
          </a:p>
        </p:txBody>
      </p:sp>
      <p:sp>
        <p:nvSpPr>
          <p:cNvPr id="6" name="Text 4"/>
          <p:cNvSpPr/>
          <p:nvPr/>
        </p:nvSpPr>
        <p:spPr>
          <a:xfrm>
            <a:off x="7599521" y="3604855"/>
            <a:ext cx="3071455" cy="354330"/>
          </a:xfrm>
          <a:prstGeom prst="rect">
            <a:avLst/>
          </a:prstGeom>
          <a:noFill/>
          <a:ln/>
        </p:spPr>
        <p:txBody>
          <a:bodyPr wrap="none" lIns="0" tIns="0" rIns="0" bIns="0" rtlCol="0" anchor="t"/>
          <a:lstStyle/>
          <a:p>
            <a:pPr marL="0" indent="0" algn="l">
              <a:lnSpc>
                <a:spcPts val="2750"/>
              </a:lnSpc>
              <a:buNone/>
            </a:pPr>
            <a:r>
              <a:rPr lang="en-US" sz="2200" dirty="0">
                <a:solidFill>
                  <a:srgbClr val="F3F3F2"/>
                </a:solidFill>
                <a:latin typeface="IBM Plex Sans Medium" pitchFamily="34" charset="0"/>
                <a:ea typeface="IBM Plex Sans Medium" pitchFamily="34" charset="-122"/>
                <a:cs typeface="IBM Plex Sans Medium" pitchFamily="34" charset="-120"/>
              </a:rPr>
              <a:t>After Correction (Clean)</a:t>
            </a:r>
            <a:endParaRPr lang="en-US" sz="2200" dirty="0"/>
          </a:p>
        </p:txBody>
      </p:sp>
      <p:sp>
        <p:nvSpPr>
          <p:cNvPr id="7" name="Text 5"/>
          <p:cNvSpPr/>
          <p:nvPr/>
        </p:nvSpPr>
        <p:spPr>
          <a:xfrm>
            <a:off x="7599521" y="4185999"/>
            <a:ext cx="6244709" cy="1844993"/>
          </a:xfrm>
          <a:prstGeom prst="rect">
            <a:avLst/>
          </a:prstGeom>
          <a:noFill/>
          <a:ln/>
        </p:spPr>
        <p:txBody>
          <a:bodyPr wrap="squar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import osclass AppConfig:DEFAULT_TIMEOUT = 30user_data = { 'name': 'Alice' }</a:t>
            </a:r>
            <a:endParaRPr lang="en-US" sz="1750" dirty="0"/>
          </a:p>
        </p:txBody>
      </p:sp>
      <p:sp>
        <p:nvSpPr>
          <p:cNvPr id="8" name="Text 6"/>
          <p:cNvSpPr/>
          <p:nvPr/>
        </p:nvSpPr>
        <p:spPr>
          <a:xfrm>
            <a:off x="793790" y="6490216"/>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A clean codebase not only passes automated checks but also significantly improves maintainability and collaboration.</a:t>
            </a:r>
            <a:endParaRPr lang="en-US" sz="1750" dirty="0"/>
          </a:p>
        </p:txBody>
      </p:sp>
      <p:sp>
        <p:nvSpPr>
          <p:cNvPr id="9" name="Rectangle 8">
            <a:extLst>
              <a:ext uri="{FF2B5EF4-FFF2-40B4-BE49-F238E27FC236}">
                <a16:creationId xmlns:a16="http://schemas.microsoft.com/office/drawing/2014/main" id="{0A029681-71FC-F7D0-4E1B-411E6EA42E4E}"/>
              </a:ext>
            </a:extLst>
          </p:cNvPr>
          <p:cNvSpPr/>
          <p:nvPr/>
        </p:nvSpPr>
        <p:spPr>
          <a:xfrm>
            <a:off x="12686400" y="7646400"/>
            <a:ext cx="1872000" cy="496800"/>
          </a:xfrm>
          <a:prstGeom prst="rect">
            <a:avLst/>
          </a:prstGeom>
          <a:solidFill>
            <a:srgbClr val="292C32"/>
          </a:solidFill>
          <a:ln>
            <a:solidFill>
              <a:srgbClr val="292C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72346" y="528280"/>
            <a:ext cx="6008846" cy="480179"/>
          </a:xfrm>
          <a:prstGeom prst="rect">
            <a:avLst/>
          </a:prstGeom>
          <a:noFill/>
          <a:ln/>
        </p:spPr>
        <p:txBody>
          <a:bodyPr wrap="none" lIns="0" tIns="0" rIns="0" bIns="0" rtlCol="0" anchor="t"/>
          <a:lstStyle/>
          <a:p>
            <a:pPr marL="0" indent="0" algn="l">
              <a:lnSpc>
                <a:spcPts val="3750"/>
              </a:lnSpc>
              <a:buNone/>
            </a:pPr>
            <a:r>
              <a:rPr lang="en-US" sz="3000" dirty="0">
                <a:solidFill>
                  <a:srgbClr val="F3F3F2"/>
                </a:solidFill>
                <a:latin typeface="IBM Plex Sans Medium" pitchFamily="34" charset="0"/>
                <a:ea typeface="IBM Plex Sans Medium" pitchFamily="34" charset="-122"/>
                <a:cs typeface="IBM Plex Sans Medium" pitchFamily="34" charset="-120"/>
              </a:rPr>
              <a:t>Dockerfile for Reproducible Builds</a:t>
            </a:r>
            <a:endParaRPr lang="en-US" sz="3000" dirty="0"/>
          </a:p>
        </p:txBody>
      </p:sp>
      <p:sp>
        <p:nvSpPr>
          <p:cNvPr id="3" name="Text 1"/>
          <p:cNvSpPr/>
          <p:nvPr/>
        </p:nvSpPr>
        <p:spPr>
          <a:xfrm>
            <a:off x="672346" y="1392674"/>
            <a:ext cx="13285708" cy="630079"/>
          </a:xfrm>
          <a:prstGeom prst="rect">
            <a:avLst/>
          </a:prstGeom>
          <a:noFill/>
          <a:ln/>
        </p:spPr>
        <p:txBody>
          <a:bodyPr wrap="square" lIns="0" tIns="0" rIns="0" bIns="0" rtlCol="0" anchor="t"/>
          <a:lstStyle/>
          <a:p>
            <a:pPr marL="0" indent="0" algn="l">
              <a:lnSpc>
                <a:spcPts val="2400"/>
              </a:lnSpc>
              <a:buNone/>
            </a:pPr>
            <a:r>
              <a:rPr lang="en-US" sz="1500" dirty="0">
                <a:solidFill>
                  <a:srgbClr val="D4D4D1"/>
                </a:solidFill>
                <a:latin typeface="Roboto" pitchFamily="34" charset="0"/>
                <a:ea typeface="Roboto" pitchFamily="34" charset="-122"/>
                <a:cs typeface="Roboto" pitchFamily="34" charset="-120"/>
              </a:rPr>
              <a:t>The </a:t>
            </a:r>
            <a:r>
              <a:rPr lang="en-US" sz="1500" dirty="0">
                <a:solidFill>
                  <a:srgbClr val="D4D4D1"/>
                </a:solidFill>
                <a:highlight>
                  <a:srgbClr val="36393F"/>
                </a:highlight>
                <a:latin typeface="Consolas" pitchFamily="34" charset="0"/>
                <a:ea typeface="Consolas" pitchFamily="34" charset="-122"/>
                <a:cs typeface="Consolas" pitchFamily="34" charset="-120"/>
              </a:rPr>
              <a:t>Dockerfile</a:t>
            </a:r>
            <a:r>
              <a:rPr lang="en-US" sz="1500" dirty="0">
                <a:solidFill>
                  <a:srgbClr val="D4D4D1"/>
                </a:solidFill>
                <a:latin typeface="Roboto" pitchFamily="34" charset="0"/>
                <a:ea typeface="Roboto" pitchFamily="34" charset="-122"/>
                <a:cs typeface="Roboto" pitchFamily="34" charset="-120"/>
              </a:rPr>
              <a:t> creates a consistent and isolated environment for running the Flake8 checks, ensuring that results are reliable across different development machines and CI/CD agents.</a:t>
            </a:r>
            <a:endParaRPr lang="en-US" sz="1500" dirty="0"/>
          </a:p>
        </p:txBody>
      </p:sp>
      <p:sp>
        <p:nvSpPr>
          <p:cNvPr id="4" name="Shape 2"/>
          <p:cNvSpPr/>
          <p:nvPr/>
        </p:nvSpPr>
        <p:spPr>
          <a:xfrm>
            <a:off x="672346" y="2238851"/>
            <a:ext cx="13285708" cy="2440067"/>
          </a:xfrm>
          <a:prstGeom prst="roundRect">
            <a:avLst>
              <a:gd name="adj" fmla="val 1181"/>
            </a:avLst>
          </a:prstGeom>
          <a:solidFill>
            <a:srgbClr val="36393F"/>
          </a:solidFill>
          <a:ln/>
        </p:spPr>
        <p:txBody>
          <a:bodyPr/>
          <a:lstStyle/>
          <a:p>
            <a:endParaRPr lang="en-US"/>
          </a:p>
        </p:txBody>
      </p:sp>
      <p:sp>
        <p:nvSpPr>
          <p:cNvPr id="5" name="Shape 3"/>
          <p:cNvSpPr/>
          <p:nvPr/>
        </p:nvSpPr>
        <p:spPr>
          <a:xfrm>
            <a:off x="662821" y="2238851"/>
            <a:ext cx="13304758" cy="2440067"/>
          </a:xfrm>
          <a:prstGeom prst="roundRect">
            <a:avLst>
              <a:gd name="adj" fmla="val 1181"/>
            </a:avLst>
          </a:prstGeom>
          <a:solidFill>
            <a:srgbClr val="36393F"/>
          </a:solidFill>
          <a:ln/>
        </p:spPr>
        <p:txBody>
          <a:bodyPr/>
          <a:lstStyle/>
          <a:p>
            <a:endParaRPr lang="en-US"/>
          </a:p>
        </p:txBody>
      </p:sp>
      <p:sp>
        <p:nvSpPr>
          <p:cNvPr id="6" name="Text 4"/>
          <p:cNvSpPr/>
          <p:nvPr/>
        </p:nvSpPr>
        <p:spPr>
          <a:xfrm>
            <a:off x="854869" y="2382917"/>
            <a:ext cx="12920662" cy="2151936"/>
          </a:xfrm>
          <a:prstGeom prst="rect">
            <a:avLst/>
          </a:prstGeom>
          <a:noFill/>
          <a:ln/>
        </p:spPr>
        <p:txBody>
          <a:bodyPr wrap="square" lIns="0" tIns="0" rIns="0" bIns="0" rtlCol="0" anchor="t"/>
          <a:lstStyle/>
          <a:p>
            <a:pPr marL="0" indent="0" algn="l">
              <a:lnSpc>
                <a:spcPts val="2400"/>
              </a:lnSpc>
              <a:buNone/>
            </a:pPr>
            <a:r>
              <a:rPr lang="en-US" sz="1500" dirty="0">
                <a:solidFill>
                  <a:srgbClr val="D4D4D1"/>
                </a:solidFill>
                <a:highlight>
                  <a:srgbClr val="36393F"/>
                </a:highlight>
                <a:latin typeface="Consolas" pitchFamily="34" charset="0"/>
                <a:ea typeface="Consolas" pitchFamily="34" charset="-122"/>
                <a:cs typeface="Consolas" pitchFamily="34" charset="-120"/>
              </a:rPr>
              <a:t>FROM python:3.9-slimWORKDIR /var/jenkins_home/workspace/Code-Quality-Checker-ProjectCOPY . .RUN pip install flake8 requests</a:t>
            </a:r>
            <a:endParaRPr lang="en-US" sz="1500" dirty="0"/>
          </a:p>
        </p:txBody>
      </p:sp>
      <p:sp>
        <p:nvSpPr>
          <p:cNvPr id="7" name="Shape 5"/>
          <p:cNvSpPr/>
          <p:nvPr/>
        </p:nvSpPr>
        <p:spPr>
          <a:xfrm>
            <a:off x="672346" y="4895017"/>
            <a:ext cx="6546771" cy="1167884"/>
          </a:xfrm>
          <a:prstGeom prst="roundRect">
            <a:avLst>
              <a:gd name="adj" fmla="val 9395"/>
            </a:avLst>
          </a:prstGeom>
          <a:solidFill>
            <a:srgbClr val="292C32"/>
          </a:solidFill>
          <a:ln w="22860">
            <a:solidFill>
              <a:srgbClr val="61646A"/>
            </a:solidFill>
            <a:prstDash val="solid"/>
          </a:ln>
        </p:spPr>
        <p:txBody>
          <a:bodyPr/>
          <a:lstStyle/>
          <a:p>
            <a:endParaRPr lang="en-US"/>
          </a:p>
        </p:txBody>
      </p:sp>
      <p:sp>
        <p:nvSpPr>
          <p:cNvPr id="8" name="Shape 6"/>
          <p:cNvSpPr/>
          <p:nvPr/>
        </p:nvSpPr>
        <p:spPr>
          <a:xfrm>
            <a:off x="649486" y="4895017"/>
            <a:ext cx="91440" cy="1167884"/>
          </a:xfrm>
          <a:prstGeom prst="roundRect">
            <a:avLst>
              <a:gd name="adj" fmla="val 31514"/>
            </a:avLst>
          </a:prstGeom>
          <a:solidFill>
            <a:srgbClr val="FFBC8F"/>
          </a:solidFill>
          <a:ln/>
        </p:spPr>
        <p:txBody>
          <a:bodyPr/>
          <a:lstStyle/>
          <a:p>
            <a:endParaRPr lang="en-US"/>
          </a:p>
        </p:txBody>
      </p:sp>
      <p:sp>
        <p:nvSpPr>
          <p:cNvPr id="9" name="Text 7"/>
          <p:cNvSpPr/>
          <p:nvPr/>
        </p:nvSpPr>
        <p:spPr>
          <a:xfrm>
            <a:off x="955834" y="5109924"/>
            <a:ext cx="2401253" cy="300157"/>
          </a:xfrm>
          <a:prstGeom prst="rect">
            <a:avLst/>
          </a:prstGeom>
          <a:noFill/>
          <a:ln/>
        </p:spPr>
        <p:txBody>
          <a:bodyPr wrap="none" lIns="0" tIns="0" rIns="0" bIns="0" rtlCol="0" anchor="t"/>
          <a:lstStyle/>
          <a:p>
            <a:pPr marL="0" indent="0" algn="l">
              <a:lnSpc>
                <a:spcPts val="2350"/>
              </a:lnSpc>
              <a:buNone/>
            </a:pPr>
            <a:r>
              <a:rPr lang="en-US" sz="1850" dirty="0">
                <a:solidFill>
                  <a:srgbClr val="D4D4D1"/>
                </a:solidFill>
                <a:latin typeface="IBM Plex Sans Medium" pitchFamily="34" charset="0"/>
                <a:ea typeface="IBM Plex Sans Medium" pitchFamily="34" charset="-122"/>
                <a:cs typeface="IBM Plex Sans Medium" pitchFamily="34" charset="-120"/>
              </a:rPr>
              <a:t>Base Image</a:t>
            </a:r>
            <a:endParaRPr lang="en-US" sz="1850" dirty="0"/>
          </a:p>
        </p:txBody>
      </p:sp>
      <p:sp>
        <p:nvSpPr>
          <p:cNvPr id="10" name="Text 8"/>
          <p:cNvSpPr/>
          <p:nvPr/>
        </p:nvSpPr>
        <p:spPr>
          <a:xfrm>
            <a:off x="955834" y="5525333"/>
            <a:ext cx="6048375" cy="322659"/>
          </a:xfrm>
          <a:prstGeom prst="rect">
            <a:avLst/>
          </a:prstGeom>
          <a:noFill/>
          <a:ln/>
        </p:spPr>
        <p:txBody>
          <a:bodyPr wrap="none" lIns="0" tIns="0" rIns="0" bIns="0" rtlCol="0" anchor="t"/>
          <a:lstStyle/>
          <a:p>
            <a:pPr marL="0" indent="0" algn="l">
              <a:lnSpc>
                <a:spcPts val="2400"/>
              </a:lnSpc>
              <a:buNone/>
            </a:pPr>
            <a:r>
              <a:rPr lang="en-US" sz="1500" dirty="0">
                <a:solidFill>
                  <a:srgbClr val="D4D4D1"/>
                </a:solidFill>
                <a:latin typeface="Roboto" pitchFamily="34" charset="0"/>
                <a:ea typeface="Roboto" pitchFamily="34" charset="-122"/>
                <a:cs typeface="Roboto" pitchFamily="34" charset="-120"/>
              </a:rPr>
              <a:t>Utilizes </a:t>
            </a:r>
            <a:r>
              <a:rPr lang="en-US" sz="1500" dirty="0">
                <a:solidFill>
                  <a:srgbClr val="D4D4D1"/>
                </a:solidFill>
                <a:highlight>
                  <a:srgbClr val="36393F"/>
                </a:highlight>
                <a:latin typeface="Consolas" pitchFamily="34" charset="0"/>
                <a:ea typeface="Consolas" pitchFamily="34" charset="-122"/>
                <a:cs typeface="Consolas" pitchFamily="34" charset="-120"/>
              </a:rPr>
              <a:t>python:3.9-slim</a:t>
            </a:r>
            <a:r>
              <a:rPr lang="en-US" sz="1500" dirty="0">
                <a:solidFill>
                  <a:srgbClr val="D4D4D1"/>
                </a:solidFill>
                <a:latin typeface="Roboto" pitchFamily="34" charset="0"/>
                <a:ea typeface="Roboto" pitchFamily="34" charset="-122"/>
                <a:cs typeface="Roboto" pitchFamily="34" charset="-120"/>
              </a:rPr>
              <a:t> for a lightweight and efficient container.</a:t>
            </a:r>
            <a:endParaRPr lang="en-US" sz="1500" dirty="0"/>
          </a:p>
        </p:txBody>
      </p:sp>
      <p:sp>
        <p:nvSpPr>
          <p:cNvPr id="11" name="Shape 9"/>
          <p:cNvSpPr/>
          <p:nvPr/>
        </p:nvSpPr>
        <p:spPr>
          <a:xfrm>
            <a:off x="7411164" y="4895017"/>
            <a:ext cx="6546890" cy="1167884"/>
          </a:xfrm>
          <a:prstGeom prst="roundRect">
            <a:avLst>
              <a:gd name="adj" fmla="val 9395"/>
            </a:avLst>
          </a:prstGeom>
          <a:solidFill>
            <a:srgbClr val="292C32"/>
          </a:solidFill>
          <a:ln w="22860">
            <a:solidFill>
              <a:srgbClr val="61646A"/>
            </a:solidFill>
            <a:prstDash val="solid"/>
          </a:ln>
        </p:spPr>
        <p:txBody>
          <a:bodyPr/>
          <a:lstStyle/>
          <a:p>
            <a:endParaRPr lang="en-US"/>
          </a:p>
        </p:txBody>
      </p:sp>
      <p:sp>
        <p:nvSpPr>
          <p:cNvPr id="12" name="Shape 10"/>
          <p:cNvSpPr/>
          <p:nvPr/>
        </p:nvSpPr>
        <p:spPr>
          <a:xfrm>
            <a:off x="7388304" y="4895017"/>
            <a:ext cx="91440" cy="1167884"/>
          </a:xfrm>
          <a:prstGeom prst="roundRect">
            <a:avLst>
              <a:gd name="adj" fmla="val 31514"/>
            </a:avLst>
          </a:prstGeom>
          <a:solidFill>
            <a:srgbClr val="FFBC8F"/>
          </a:solidFill>
          <a:ln/>
        </p:spPr>
        <p:txBody>
          <a:bodyPr/>
          <a:lstStyle/>
          <a:p>
            <a:endParaRPr lang="en-US"/>
          </a:p>
        </p:txBody>
      </p:sp>
      <p:sp>
        <p:nvSpPr>
          <p:cNvPr id="13" name="Text 11"/>
          <p:cNvSpPr/>
          <p:nvPr/>
        </p:nvSpPr>
        <p:spPr>
          <a:xfrm>
            <a:off x="7694652" y="5109924"/>
            <a:ext cx="2401253" cy="300157"/>
          </a:xfrm>
          <a:prstGeom prst="rect">
            <a:avLst/>
          </a:prstGeom>
          <a:noFill/>
          <a:ln/>
        </p:spPr>
        <p:txBody>
          <a:bodyPr wrap="none" lIns="0" tIns="0" rIns="0" bIns="0" rtlCol="0" anchor="t"/>
          <a:lstStyle/>
          <a:p>
            <a:pPr marL="0" indent="0" algn="l">
              <a:lnSpc>
                <a:spcPts val="2350"/>
              </a:lnSpc>
              <a:buNone/>
            </a:pPr>
            <a:r>
              <a:rPr lang="en-US" sz="1850" dirty="0">
                <a:solidFill>
                  <a:srgbClr val="D4D4D1"/>
                </a:solidFill>
                <a:latin typeface="IBM Plex Sans Medium" pitchFamily="34" charset="0"/>
                <a:ea typeface="IBM Plex Sans Medium" pitchFamily="34" charset="-122"/>
                <a:cs typeface="IBM Plex Sans Medium" pitchFamily="34" charset="-120"/>
              </a:rPr>
              <a:t>Working Directory</a:t>
            </a:r>
            <a:endParaRPr lang="en-US" sz="1850" dirty="0"/>
          </a:p>
        </p:txBody>
      </p:sp>
      <p:sp>
        <p:nvSpPr>
          <p:cNvPr id="14" name="Text 12"/>
          <p:cNvSpPr/>
          <p:nvPr/>
        </p:nvSpPr>
        <p:spPr>
          <a:xfrm>
            <a:off x="7694652" y="5525333"/>
            <a:ext cx="6048494" cy="307419"/>
          </a:xfrm>
          <a:prstGeom prst="rect">
            <a:avLst/>
          </a:prstGeom>
          <a:noFill/>
          <a:ln/>
        </p:spPr>
        <p:txBody>
          <a:bodyPr wrap="none" lIns="0" tIns="0" rIns="0" bIns="0" rtlCol="0" anchor="t"/>
          <a:lstStyle/>
          <a:p>
            <a:pPr marL="0" indent="0" algn="l">
              <a:lnSpc>
                <a:spcPts val="2400"/>
              </a:lnSpc>
              <a:buNone/>
            </a:pPr>
            <a:r>
              <a:rPr lang="en-US" sz="1500" dirty="0">
                <a:solidFill>
                  <a:srgbClr val="D4D4D1"/>
                </a:solidFill>
                <a:latin typeface="Roboto" pitchFamily="34" charset="0"/>
                <a:ea typeface="Roboto" pitchFamily="34" charset="-122"/>
                <a:cs typeface="Roboto" pitchFamily="34" charset="-120"/>
              </a:rPr>
              <a:t>Sets the context for all subsequent commands within the container.</a:t>
            </a:r>
            <a:endParaRPr lang="en-US" sz="1500" dirty="0"/>
          </a:p>
        </p:txBody>
      </p:sp>
      <p:sp>
        <p:nvSpPr>
          <p:cNvPr id="15" name="Shape 13"/>
          <p:cNvSpPr/>
          <p:nvPr/>
        </p:nvSpPr>
        <p:spPr>
          <a:xfrm>
            <a:off x="672346" y="6254948"/>
            <a:ext cx="6546771" cy="1475303"/>
          </a:xfrm>
          <a:prstGeom prst="roundRect">
            <a:avLst>
              <a:gd name="adj" fmla="val 7438"/>
            </a:avLst>
          </a:prstGeom>
          <a:solidFill>
            <a:srgbClr val="292C32"/>
          </a:solidFill>
          <a:ln w="22860">
            <a:solidFill>
              <a:srgbClr val="61646A"/>
            </a:solidFill>
            <a:prstDash val="solid"/>
          </a:ln>
        </p:spPr>
        <p:txBody>
          <a:bodyPr/>
          <a:lstStyle/>
          <a:p>
            <a:endParaRPr lang="en-US"/>
          </a:p>
        </p:txBody>
      </p:sp>
      <p:sp>
        <p:nvSpPr>
          <p:cNvPr id="16" name="Shape 14"/>
          <p:cNvSpPr/>
          <p:nvPr/>
        </p:nvSpPr>
        <p:spPr>
          <a:xfrm>
            <a:off x="649486" y="6254948"/>
            <a:ext cx="91440" cy="1475303"/>
          </a:xfrm>
          <a:prstGeom prst="roundRect">
            <a:avLst>
              <a:gd name="adj" fmla="val 31514"/>
            </a:avLst>
          </a:prstGeom>
          <a:solidFill>
            <a:srgbClr val="FFBC8F"/>
          </a:solidFill>
          <a:ln/>
        </p:spPr>
        <p:txBody>
          <a:bodyPr/>
          <a:lstStyle/>
          <a:p>
            <a:endParaRPr lang="en-US"/>
          </a:p>
        </p:txBody>
      </p:sp>
      <p:sp>
        <p:nvSpPr>
          <p:cNvPr id="17" name="Text 15"/>
          <p:cNvSpPr/>
          <p:nvPr/>
        </p:nvSpPr>
        <p:spPr>
          <a:xfrm>
            <a:off x="955834" y="6469856"/>
            <a:ext cx="2401253" cy="300157"/>
          </a:xfrm>
          <a:prstGeom prst="rect">
            <a:avLst/>
          </a:prstGeom>
          <a:noFill/>
          <a:ln/>
        </p:spPr>
        <p:txBody>
          <a:bodyPr wrap="none" lIns="0" tIns="0" rIns="0" bIns="0" rtlCol="0" anchor="t"/>
          <a:lstStyle/>
          <a:p>
            <a:pPr marL="0" indent="0" algn="l">
              <a:lnSpc>
                <a:spcPts val="2350"/>
              </a:lnSpc>
              <a:buNone/>
            </a:pPr>
            <a:r>
              <a:rPr lang="en-US" sz="1850" dirty="0">
                <a:solidFill>
                  <a:srgbClr val="D4D4D1"/>
                </a:solidFill>
                <a:latin typeface="IBM Plex Sans Medium" pitchFamily="34" charset="0"/>
                <a:ea typeface="IBM Plex Sans Medium" pitchFamily="34" charset="-122"/>
                <a:cs typeface="IBM Plex Sans Medium" pitchFamily="34" charset="-120"/>
              </a:rPr>
              <a:t>Copy Files</a:t>
            </a:r>
            <a:endParaRPr lang="en-US" sz="1850" dirty="0"/>
          </a:p>
        </p:txBody>
      </p:sp>
      <p:sp>
        <p:nvSpPr>
          <p:cNvPr id="18" name="Text 16"/>
          <p:cNvSpPr/>
          <p:nvPr/>
        </p:nvSpPr>
        <p:spPr>
          <a:xfrm>
            <a:off x="955834" y="6885265"/>
            <a:ext cx="6048375" cy="307419"/>
          </a:xfrm>
          <a:prstGeom prst="rect">
            <a:avLst/>
          </a:prstGeom>
          <a:noFill/>
          <a:ln/>
        </p:spPr>
        <p:txBody>
          <a:bodyPr wrap="none" lIns="0" tIns="0" rIns="0" bIns="0" rtlCol="0" anchor="t"/>
          <a:lstStyle/>
          <a:p>
            <a:pPr marL="0" indent="0" algn="l">
              <a:lnSpc>
                <a:spcPts val="2400"/>
              </a:lnSpc>
              <a:buNone/>
            </a:pPr>
            <a:r>
              <a:rPr lang="en-US" sz="1500" dirty="0">
                <a:solidFill>
                  <a:srgbClr val="D4D4D1"/>
                </a:solidFill>
                <a:latin typeface="Roboto" pitchFamily="34" charset="0"/>
                <a:ea typeface="Roboto" pitchFamily="34" charset="-122"/>
                <a:cs typeface="Roboto" pitchFamily="34" charset="-120"/>
              </a:rPr>
              <a:t>Transfers all project files into the Docker image.</a:t>
            </a:r>
            <a:endParaRPr lang="en-US" sz="1500" dirty="0"/>
          </a:p>
        </p:txBody>
      </p:sp>
      <p:sp>
        <p:nvSpPr>
          <p:cNvPr id="19" name="Shape 17"/>
          <p:cNvSpPr/>
          <p:nvPr/>
        </p:nvSpPr>
        <p:spPr>
          <a:xfrm>
            <a:off x="7411164" y="6254948"/>
            <a:ext cx="6546890" cy="1475303"/>
          </a:xfrm>
          <a:prstGeom prst="roundRect">
            <a:avLst>
              <a:gd name="adj" fmla="val 7438"/>
            </a:avLst>
          </a:prstGeom>
          <a:solidFill>
            <a:srgbClr val="292C32"/>
          </a:solidFill>
          <a:ln w="22860">
            <a:solidFill>
              <a:srgbClr val="61646A"/>
            </a:solidFill>
            <a:prstDash val="solid"/>
          </a:ln>
        </p:spPr>
        <p:txBody>
          <a:bodyPr/>
          <a:lstStyle/>
          <a:p>
            <a:endParaRPr lang="en-US"/>
          </a:p>
        </p:txBody>
      </p:sp>
      <p:sp>
        <p:nvSpPr>
          <p:cNvPr id="20" name="Shape 18"/>
          <p:cNvSpPr/>
          <p:nvPr/>
        </p:nvSpPr>
        <p:spPr>
          <a:xfrm>
            <a:off x="7388304" y="6254948"/>
            <a:ext cx="91440" cy="1475303"/>
          </a:xfrm>
          <a:prstGeom prst="roundRect">
            <a:avLst>
              <a:gd name="adj" fmla="val 31514"/>
            </a:avLst>
          </a:prstGeom>
          <a:solidFill>
            <a:srgbClr val="FFBC8F"/>
          </a:solidFill>
          <a:ln/>
        </p:spPr>
        <p:txBody>
          <a:bodyPr/>
          <a:lstStyle/>
          <a:p>
            <a:endParaRPr lang="en-US"/>
          </a:p>
        </p:txBody>
      </p:sp>
      <p:sp>
        <p:nvSpPr>
          <p:cNvPr id="21" name="Text 19"/>
          <p:cNvSpPr/>
          <p:nvPr/>
        </p:nvSpPr>
        <p:spPr>
          <a:xfrm>
            <a:off x="7694652" y="6469856"/>
            <a:ext cx="2401253" cy="300157"/>
          </a:xfrm>
          <a:prstGeom prst="rect">
            <a:avLst/>
          </a:prstGeom>
          <a:noFill/>
          <a:ln/>
        </p:spPr>
        <p:txBody>
          <a:bodyPr wrap="none" lIns="0" tIns="0" rIns="0" bIns="0" rtlCol="0" anchor="t"/>
          <a:lstStyle/>
          <a:p>
            <a:pPr marL="0" indent="0" algn="l">
              <a:lnSpc>
                <a:spcPts val="2350"/>
              </a:lnSpc>
              <a:buNone/>
            </a:pPr>
            <a:r>
              <a:rPr lang="en-US" sz="1850" dirty="0">
                <a:solidFill>
                  <a:srgbClr val="D4D4D1"/>
                </a:solidFill>
                <a:latin typeface="IBM Plex Sans Medium" pitchFamily="34" charset="0"/>
                <a:ea typeface="IBM Plex Sans Medium" pitchFamily="34" charset="-122"/>
                <a:cs typeface="IBM Plex Sans Medium" pitchFamily="34" charset="-120"/>
              </a:rPr>
              <a:t>Install Dependencies</a:t>
            </a:r>
            <a:endParaRPr lang="en-US" sz="1850" dirty="0"/>
          </a:p>
        </p:txBody>
      </p:sp>
      <p:sp>
        <p:nvSpPr>
          <p:cNvPr id="22" name="Text 20"/>
          <p:cNvSpPr/>
          <p:nvPr/>
        </p:nvSpPr>
        <p:spPr>
          <a:xfrm>
            <a:off x="7694652" y="6885265"/>
            <a:ext cx="6048494" cy="630079"/>
          </a:xfrm>
          <a:prstGeom prst="rect">
            <a:avLst/>
          </a:prstGeom>
          <a:noFill/>
          <a:ln/>
        </p:spPr>
        <p:txBody>
          <a:bodyPr wrap="square" lIns="0" tIns="0" rIns="0" bIns="0" rtlCol="0" anchor="t"/>
          <a:lstStyle/>
          <a:p>
            <a:pPr marL="0" indent="0" algn="l">
              <a:lnSpc>
                <a:spcPts val="2400"/>
              </a:lnSpc>
              <a:buNone/>
            </a:pPr>
            <a:r>
              <a:rPr lang="en-US" sz="1500" dirty="0">
                <a:solidFill>
                  <a:srgbClr val="D4D4D1"/>
                </a:solidFill>
                <a:latin typeface="Roboto" pitchFamily="34" charset="0"/>
                <a:ea typeface="Roboto" pitchFamily="34" charset="-122"/>
                <a:cs typeface="Roboto" pitchFamily="34" charset="-120"/>
              </a:rPr>
              <a:t>Installs </a:t>
            </a:r>
            <a:r>
              <a:rPr lang="en-US" sz="1500" dirty="0">
                <a:solidFill>
                  <a:srgbClr val="D4D4D1"/>
                </a:solidFill>
                <a:highlight>
                  <a:srgbClr val="36393F"/>
                </a:highlight>
                <a:latin typeface="Consolas" pitchFamily="34" charset="0"/>
                <a:ea typeface="Consolas" pitchFamily="34" charset="-122"/>
                <a:cs typeface="Consolas" pitchFamily="34" charset="-120"/>
              </a:rPr>
              <a:t>flake8</a:t>
            </a:r>
            <a:r>
              <a:rPr lang="en-US" sz="1500" dirty="0">
                <a:solidFill>
                  <a:srgbClr val="D4D4D1"/>
                </a:solidFill>
                <a:latin typeface="Roboto" pitchFamily="34" charset="0"/>
                <a:ea typeface="Roboto" pitchFamily="34" charset="-122"/>
                <a:cs typeface="Roboto" pitchFamily="34" charset="-120"/>
              </a:rPr>
              <a:t> for code quality checks and </a:t>
            </a:r>
            <a:r>
              <a:rPr lang="en-US" sz="1500" dirty="0">
                <a:solidFill>
                  <a:srgbClr val="D4D4D1"/>
                </a:solidFill>
                <a:highlight>
                  <a:srgbClr val="36393F"/>
                </a:highlight>
                <a:latin typeface="Consolas" pitchFamily="34" charset="0"/>
                <a:ea typeface="Consolas" pitchFamily="34" charset="-122"/>
                <a:cs typeface="Consolas" pitchFamily="34" charset="-120"/>
              </a:rPr>
              <a:t>requests</a:t>
            </a:r>
            <a:r>
              <a:rPr lang="en-US" sz="1500" dirty="0">
                <a:solidFill>
                  <a:srgbClr val="D4D4D1"/>
                </a:solidFill>
                <a:latin typeface="Roboto" pitchFamily="34" charset="0"/>
                <a:ea typeface="Roboto" pitchFamily="34" charset="-122"/>
                <a:cs typeface="Roboto" pitchFamily="34" charset="-120"/>
              </a:rPr>
              <a:t> for Webex notifications.</a:t>
            </a:r>
            <a:endParaRPr lang="en-US" sz="1500" dirty="0"/>
          </a:p>
        </p:txBody>
      </p:sp>
      <p:sp>
        <p:nvSpPr>
          <p:cNvPr id="23" name="Rectangle 22">
            <a:extLst>
              <a:ext uri="{FF2B5EF4-FFF2-40B4-BE49-F238E27FC236}">
                <a16:creationId xmlns:a16="http://schemas.microsoft.com/office/drawing/2014/main" id="{3961CD99-9CB0-7872-5CF1-4F99847808A1}"/>
              </a:ext>
            </a:extLst>
          </p:cNvPr>
          <p:cNvSpPr/>
          <p:nvPr/>
        </p:nvSpPr>
        <p:spPr>
          <a:xfrm>
            <a:off x="12744000" y="7773449"/>
            <a:ext cx="1742400" cy="372211"/>
          </a:xfrm>
          <a:prstGeom prst="rect">
            <a:avLst/>
          </a:prstGeom>
          <a:solidFill>
            <a:srgbClr val="292C32"/>
          </a:solidFill>
          <a:ln>
            <a:solidFill>
              <a:srgbClr val="292C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33626" y="340638"/>
            <a:ext cx="4878824" cy="340162"/>
          </a:xfrm>
          <a:prstGeom prst="rect">
            <a:avLst/>
          </a:prstGeom>
          <a:noFill/>
          <a:ln/>
        </p:spPr>
        <p:txBody>
          <a:bodyPr wrap="none" lIns="0" tIns="0" rIns="0" bIns="0" rtlCol="0" anchor="t"/>
          <a:lstStyle/>
          <a:p>
            <a:pPr marL="0" indent="0" algn="l">
              <a:lnSpc>
                <a:spcPts val="2400"/>
              </a:lnSpc>
              <a:buNone/>
            </a:pPr>
            <a:r>
              <a:rPr lang="en-US" sz="1950" dirty="0">
                <a:solidFill>
                  <a:srgbClr val="F3F3F2"/>
                </a:solidFill>
                <a:latin typeface="IBM Plex Sans Medium" pitchFamily="34" charset="0"/>
                <a:ea typeface="IBM Plex Sans Medium" pitchFamily="34" charset="-122"/>
                <a:cs typeface="IBM Plex Sans Medium" pitchFamily="34" charset="-120"/>
              </a:rPr>
              <a:t>Webex Notification Script: </a:t>
            </a:r>
            <a:r>
              <a:rPr lang="en-US" sz="1950" dirty="0">
                <a:solidFill>
                  <a:srgbClr val="D4D4D1"/>
                </a:solidFill>
                <a:highlight>
                  <a:srgbClr val="36393F"/>
                </a:highlight>
                <a:latin typeface="Consolas" pitchFamily="34" charset="0"/>
                <a:ea typeface="Consolas" pitchFamily="34" charset="-122"/>
                <a:cs typeface="Consolas" pitchFamily="34" charset="-120"/>
              </a:rPr>
              <a:t>webex_notify.py</a:t>
            </a:r>
            <a:endParaRPr lang="en-US" sz="1950" dirty="0"/>
          </a:p>
        </p:txBody>
      </p:sp>
      <p:sp>
        <p:nvSpPr>
          <p:cNvPr id="3" name="Text 1"/>
          <p:cNvSpPr/>
          <p:nvPr/>
        </p:nvSpPr>
        <p:spPr>
          <a:xfrm>
            <a:off x="433626" y="928568"/>
            <a:ext cx="13763149" cy="198239"/>
          </a:xfrm>
          <a:prstGeom prst="rect">
            <a:avLst/>
          </a:prstGeom>
          <a:noFill/>
          <a:ln/>
        </p:spPr>
        <p:txBody>
          <a:bodyPr wrap="none" lIns="0" tIns="0" rIns="0" bIns="0" rtlCol="0" anchor="t"/>
          <a:lstStyle/>
          <a:p>
            <a:pPr marL="0" indent="0" algn="l">
              <a:lnSpc>
                <a:spcPts val="1550"/>
              </a:lnSpc>
              <a:buNone/>
            </a:pPr>
            <a:r>
              <a:rPr lang="en-US" sz="950" dirty="0">
                <a:solidFill>
                  <a:srgbClr val="D4D4D1"/>
                </a:solidFill>
                <a:latin typeface="Roboto" pitchFamily="34" charset="0"/>
                <a:ea typeface="Roboto" pitchFamily="34" charset="-122"/>
                <a:cs typeface="Roboto" pitchFamily="34" charset="-120"/>
              </a:rPr>
              <a:t>This Python script is responsible for sending real-time build status and Flake8 results to a specified Webex room, fostering improved team communication.</a:t>
            </a:r>
            <a:endParaRPr lang="en-US" sz="950" dirty="0"/>
          </a:p>
        </p:txBody>
      </p:sp>
      <p:sp>
        <p:nvSpPr>
          <p:cNvPr id="4" name="Shape 2"/>
          <p:cNvSpPr/>
          <p:nvPr/>
        </p:nvSpPr>
        <p:spPr>
          <a:xfrm>
            <a:off x="433626" y="1405414"/>
            <a:ext cx="8136969" cy="3754041"/>
          </a:xfrm>
          <a:prstGeom prst="roundRect">
            <a:avLst>
              <a:gd name="adj" fmla="val 495"/>
            </a:avLst>
          </a:prstGeom>
          <a:solidFill>
            <a:srgbClr val="36393F"/>
          </a:solidFill>
          <a:ln/>
        </p:spPr>
        <p:txBody>
          <a:bodyPr/>
          <a:lstStyle/>
          <a:p>
            <a:endParaRPr lang="en-US"/>
          </a:p>
        </p:txBody>
      </p:sp>
      <p:sp>
        <p:nvSpPr>
          <p:cNvPr id="5" name="Shape 3"/>
          <p:cNvSpPr/>
          <p:nvPr/>
        </p:nvSpPr>
        <p:spPr>
          <a:xfrm>
            <a:off x="427434" y="1405414"/>
            <a:ext cx="8149352" cy="3754041"/>
          </a:xfrm>
          <a:prstGeom prst="roundRect">
            <a:avLst>
              <a:gd name="adj" fmla="val 495"/>
            </a:avLst>
          </a:prstGeom>
          <a:solidFill>
            <a:srgbClr val="36393F"/>
          </a:solidFill>
          <a:ln/>
        </p:spPr>
        <p:txBody>
          <a:bodyPr/>
          <a:lstStyle/>
          <a:p>
            <a:endParaRPr lang="en-US"/>
          </a:p>
        </p:txBody>
      </p:sp>
      <p:sp>
        <p:nvSpPr>
          <p:cNvPr id="6" name="Text 4"/>
          <p:cNvSpPr/>
          <p:nvPr/>
        </p:nvSpPr>
        <p:spPr>
          <a:xfrm>
            <a:off x="551259" y="1498283"/>
            <a:ext cx="7901702" cy="3568303"/>
          </a:xfrm>
          <a:prstGeom prst="rect">
            <a:avLst/>
          </a:prstGeom>
          <a:noFill/>
          <a:ln/>
        </p:spPr>
        <p:txBody>
          <a:bodyPr wrap="square" lIns="0" tIns="0" rIns="0" bIns="0" rtlCol="0" anchor="t"/>
          <a:lstStyle/>
          <a:p>
            <a:pPr marL="0" indent="0" algn="l">
              <a:lnSpc>
                <a:spcPts val="1550"/>
              </a:lnSpc>
              <a:buNone/>
            </a:pPr>
            <a:r>
              <a:rPr lang="en-US" sz="950" dirty="0">
                <a:solidFill>
                  <a:srgbClr val="D4D4D1"/>
                </a:solidFill>
                <a:highlight>
                  <a:srgbClr val="36393F"/>
                </a:highlight>
                <a:latin typeface="Consolas" pitchFamily="34" charset="0"/>
                <a:ea typeface="Consolas" pitchFamily="34" charset="-122"/>
                <a:cs typeface="Consolas" pitchFamily="34" charset="-120"/>
              </a:rPr>
              <a:t>import requestsimport sysimport osROOM_ID = os.environ.get("WEBEX_ROOM_ID")TOKEN = os.environ.get("WEBEX_BOT_TOKEN")BUILD_URL = os.environ.get("BUILD_URL", "N/A")FLAKE8_OUTPUT = os.environ.get("FLAKE8_OUTPUT", "")# ... (script logic for message construction and sending) ...payload = { "roomId": ROOM_ID, "markdown": message }try:    # ... (Webex API call) ...except requests.exceptions.RequestException as e:    print(f"Error sending Webex notification: {e}")    sys.exit(1)</a:t>
            </a:r>
            <a:endParaRPr lang="en-US" sz="950" dirty="0"/>
          </a:p>
        </p:txBody>
      </p:sp>
      <p:pic>
        <p:nvPicPr>
          <p:cNvPr id="7" name="Image 0" descr="preencoded.png"/>
          <p:cNvPicPr>
            <a:picLocks noChangeAspect="1"/>
          </p:cNvPicPr>
          <p:nvPr/>
        </p:nvPicPr>
        <p:blipFill>
          <a:blip r:embed="rId3"/>
          <a:stretch>
            <a:fillRect/>
          </a:stretch>
        </p:blipFill>
        <p:spPr>
          <a:xfrm>
            <a:off x="8880396" y="1405414"/>
            <a:ext cx="5323880" cy="5323880"/>
          </a:xfrm>
          <a:prstGeom prst="rect">
            <a:avLst/>
          </a:prstGeom>
        </p:spPr>
      </p:pic>
      <p:sp>
        <p:nvSpPr>
          <p:cNvPr id="8" name="Text 5"/>
          <p:cNvSpPr/>
          <p:nvPr/>
        </p:nvSpPr>
        <p:spPr>
          <a:xfrm>
            <a:off x="8880396" y="6868597"/>
            <a:ext cx="1601272" cy="193596"/>
          </a:xfrm>
          <a:prstGeom prst="rect">
            <a:avLst/>
          </a:prstGeom>
          <a:noFill/>
          <a:ln/>
        </p:spPr>
        <p:txBody>
          <a:bodyPr wrap="none" lIns="0" tIns="0" rIns="0" bIns="0" rtlCol="0" anchor="t"/>
          <a:lstStyle/>
          <a:p>
            <a:pPr marL="0" indent="0" algn="l">
              <a:lnSpc>
                <a:spcPts val="1500"/>
              </a:lnSpc>
              <a:buNone/>
            </a:pPr>
            <a:r>
              <a:rPr lang="en-US" sz="1200" dirty="0">
                <a:solidFill>
                  <a:srgbClr val="F3F3F2"/>
                </a:solidFill>
                <a:latin typeface="IBM Plex Sans Medium" pitchFamily="34" charset="0"/>
                <a:ea typeface="IBM Plex Sans Medium" pitchFamily="34" charset="-122"/>
                <a:cs typeface="IBM Plex Sans Medium" pitchFamily="34" charset="-120"/>
              </a:rPr>
              <a:t>Environment Variables</a:t>
            </a:r>
            <a:endParaRPr lang="en-US" sz="1200" dirty="0"/>
          </a:p>
        </p:txBody>
      </p:sp>
      <p:sp>
        <p:nvSpPr>
          <p:cNvPr id="9" name="Text 6"/>
          <p:cNvSpPr/>
          <p:nvPr/>
        </p:nvSpPr>
        <p:spPr>
          <a:xfrm>
            <a:off x="8880396" y="7186017"/>
            <a:ext cx="5323880" cy="205859"/>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D4D4D1"/>
                </a:solidFill>
                <a:highlight>
                  <a:srgbClr val="36393F"/>
                </a:highlight>
                <a:latin typeface="Consolas" pitchFamily="34" charset="0"/>
                <a:ea typeface="Consolas" pitchFamily="34" charset="-122"/>
                <a:cs typeface="Consolas" pitchFamily="34" charset="-120"/>
              </a:rPr>
              <a:t>WEBEX_ROOM_ID</a:t>
            </a:r>
            <a:endParaRPr lang="en-US" sz="950" dirty="0"/>
          </a:p>
        </p:txBody>
      </p:sp>
      <p:sp>
        <p:nvSpPr>
          <p:cNvPr id="10" name="Text 7"/>
          <p:cNvSpPr/>
          <p:nvPr/>
        </p:nvSpPr>
        <p:spPr>
          <a:xfrm>
            <a:off x="8880396" y="7435215"/>
            <a:ext cx="5323880" cy="205859"/>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D4D4D1"/>
                </a:solidFill>
                <a:highlight>
                  <a:srgbClr val="36393F"/>
                </a:highlight>
                <a:latin typeface="Consolas" pitchFamily="34" charset="0"/>
                <a:ea typeface="Consolas" pitchFamily="34" charset="-122"/>
                <a:cs typeface="Consolas" pitchFamily="34" charset="-120"/>
              </a:rPr>
              <a:t>WEBEX_BOT_TOKEN</a:t>
            </a:r>
            <a:endParaRPr lang="en-US" sz="950" dirty="0"/>
          </a:p>
        </p:txBody>
      </p:sp>
      <p:sp>
        <p:nvSpPr>
          <p:cNvPr id="11" name="Text 8"/>
          <p:cNvSpPr/>
          <p:nvPr/>
        </p:nvSpPr>
        <p:spPr>
          <a:xfrm>
            <a:off x="8880396" y="7684413"/>
            <a:ext cx="5323880" cy="205859"/>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D4D4D1"/>
                </a:solidFill>
                <a:highlight>
                  <a:srgbClr val="36393F"/>
                </a:highlight>
                <a:latin typeface="Consolas" pitchFamily="34" charset="0"/>
                <a:ea typeface="Consolas" pitchFamily="34" charset="-122"/>
                <a:cs typeface="Consolas" pitchFamily="34" charset="-120"/>
              </a:rPr>
              <a:t>BUILD_URL</a:t>
            </a:r>
            <a:endParaRPr lang="en-US" sz="950" dirty="0"/>
          </a:p>
        </p:txBody>
      </p:sp>
      <p:sp>
        <p:nvSpPr>
          <p:cNvPr id="12" name="Text 9"/>
          <p:cNvSpPr/>
          <p:nvPr/>
        </p:nvSpPr>
        <p:spPr>
          <a:xfrm>
            <a:off x="8880396" y="7933611"/>
            <a:ext cx="5323880" cy="205859"/>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D4D4D1"/>
                </a:solidFill>
                <a:highlight>
                  <a:srgbClr val="36393F"/>
                </a:highlight>
                <a:latin typeface="Consolas" pitchFamily="34" charset="0"/>
                <a:ea typeface="Consolas" pitchFamily="34" charset="-122"/>
                <a:cs typeface="Consolas" pitchFamily="34" charset="-120"/>
              </a:rPr>
              <a:t>FLAKE8_OUTPUT</a:t>
            </a:r>
            <a:endParaRPr lang="en-US" sz="950" dirty="0"/>
          </a:p>
        </p:txBody>
      </p:sp>
      <p:sp>
        <p:nvSpPr>
          <p:cNvPr id="13" name="Text 10"/>
          <p:cNvSpPr/>
          <p:nvPr/>
        </p:nvSpPr>
        <p:spPr>
          <a:xfrm>
            <a:off x="8880396" y="8263295"/>
            <a:ext cx="1548646" cy="193596"/>
          </a:xfrm>
          <a:prstGeom prst="rect">
            <a:avLst/>
          </a:prstGeom>
          <a:noFill/>
          <a:ln/>
        </p:spPr>
        <p:txBody>
          <a:bodyPr wrap="none" lIns="0" tIns="0" rIns="0" bIns="0" rtlCol="0" anchor="t"/>
          <a:lstStyle/>
          <a:p>
            <a:pPr marL="0" indent="0" algn="l">
              <a:lnSpc>
                <a:spcPts val="1500"/>
              </a:lnSpc>
              <a:buNone/>
            </a:pPr>
            <a:r>
              <a:rPr lang="en-US" sz="1200" dirty="0">
                <a:solidFill>
                  <a:srgbClr val="F3F3F2"/>
                </a:solidFill>
                <a:latin typeface="IBM Plex Sans Medium" pitchFamily="34" charset="0"/>
                <a:ea typeface="IBM Plex Sans Medium" pitchFamily="34" charset="-122"/>
                <a:cs typeface="IBM Plex Sans Medium" pitchFamily="34" charset="-120"/>
              </a:rPr>
              <a:t>Functionality</a:t>
            </a:r>
            <a:endParaRPr lang="en-US" sz="1200" dirty="0"/>
          </a:p>
        </p:txBody>
      </p:sp>
      <p:sp>
        <p:nvSpPr>
          <p:cNvPr id="14" name="Text 11"/>
          <p:cNvSpPr/>
          <p:nvPr/>
        </p:nvSpPr>
        <p:spPr>
          <a:xfrm>
            <a:off x="8880396" y="8580715"/>
            <a:ext cx="5323880" cy="198239"/>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D4D4D1"/>
                </a:solidFill>
                <a:latin typeface="Roboto" pitchFamily="34" charset="0"/>
                <a:ea typeface="Roboto" pitchFamily="34" charset="-122"/>
                <a:cs typeface="Roboto" pitchFamily="34" charset="-120"/>
              </a:rPr>
              <a:t>Constructs informative messages based on build status.</a:t>
            </a:r>
            <a:endParaRPr lang="en-US" sz="950" dirty="0"/>
          </a:p>
        </p:txBody>
      </p:sp>
      <p:sp>
        <p:nvSpPr>
          <p:cNvPr id="15" name="Text 12"/>
          <p:cNvSpPr/>
          <p:nvPr/>
        </p:nvSpPr>
        <p:spPr>
          <a:xfrm>
            <a:off x="8880396" y="8822293"/>
            <a:ext cx="5323880" cy="198239"/>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D4D4D1"/>
                </a:solidFill>
                <a:latin typeface="Roboto" pitchFamily="34" charset="0"/>
                <a:ea typeface="Roboto" pitchFamily="34" charset="-122"/>
                <a:cs typeface="Roboto" pitchFamily="34" charset="-120"/>
              </a:rPr>
              <a:t>Includes detailed Flake8 errors if a build fails.</a:t>
            </a:r>
            <a:endParaRPr lang="en-US" sz="950" dirty="0"/>
          </a:p>
        </p:txBody>
      </p:sp>
      <p:sp>
        <p:nvSpPr>
          <p:cNvPr id="16" name="Text 13"/>
          <p:cNvSpPr/>
          <p:nvPr/>
        </p:nvSpPr>
        <p:spPr>
          <a:xfrm>
            <a:off x="8880396" y="9063871"/>
            <a:ext cx="5323880" cy="198239"/>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D4D4D1"/>
                </a:solidFill>
                <a:latin typeface="Roboto" pitchFamily="34" charset="0"/>
                <a:ea typeface="Roboto" pitchFamily="34" charset="-122"/>
                <a:cs typeface="Roboto" pitchFamily="34" charset="-120"/>
              </a:rPr>
              <a:t>Handles API requests to the Webex messaging service.</a:t>
            </a:r>
            <a:endParaRPr lang="en-US" sz="950" dirty="0"/>
          </a:p>
        </p:txBody>
      </p:sp>
      <p:sp>
        <p:nvSpPr>
          <p:cNvPr id="17" name="Rectangle 16">
            <a:extLst>
              <a:ext uri="{FF2B5EF4-FFF2-40B4-BE49-F238E27FC236}">
                <a16:creationId xmlns:a16="http://schemas.microsoft.com/office/drawing/2014/main" id="{B3F1CAB2-F459-C5DA-AF19-039CF1A1188D}"/>
              </a:ext>
            </a:extLst>
          </p:cNvPr>
          <p:cNvSpPr/>
          <p:nvPr/>
        </p:nvSpPr>
        <p:spPr>
          <a:xfrm>
            <a:off x="12686400" y="7646400"/>
            <a:ext cx="1872000" cy="496800"/>
          </a:xfrm>
          <a:prstGeom prst="rect">
            <a:avLst/>
          </a:prstGeom>
          <a:solidFill>
            <a:srgbClr val="292C32"/>
          </a:solidFill>
          <a:ln>
            <a:solidFill>
              <a:srgbClr val="292C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60690" y="773311"/>
            <a:ext cx="5228630" cy="543282"/>
          </a:xfrm>
          <a:prstGeom prst="rect">
            <a:avLst/>
          </a:prstGeom>
          <a:noFill/>
          <a:ln/>
        </p:spPr>
        <p:txBody>
          <a:bodyPr wrap="none" lIns="0" tIns="0" rIns="0" bIns="0" rtlCol="0" anchor="t"/>
          <a:lstStyle/>
          <a:p>
            <a:pPr marL="0" indent="0" algn="l">
              <a:lnSpc>
                <a:spcPts val="4250"/>
              </a:lnSpc>
              <a:buNone/>
            </a:pPr>
            <a:r>
              <a:rPr lang="en-US" sz="3400" dirty="0">
                <a:solidFill>
                  <a:srgbClr val="F3F3F2"/>
                </a:solidFill>
                <a:latin typeface="IBM Plex Sans Medium" pitchFamily="34" charset="0"/>
                <a:ea typeface="IBM Plex Sans Medium" pitchFamily="34" charset="-122"/>
                <a:cs typeface="IBM Plex Sans Medium" pitchFamily="34" charset="-120"/>
              </a:rPr>
              <a:t>Jenkins Pipeline for CI/CD</a:t>
            </a:r>
            <a:endParaRPr lang="en-US" sz="3400" dirty="0"/>
          </a:p>
        </p:txBody>
      </p:sp>
      <p:sp>
        <p:nvSpPr>
          <p:cNvPr id="4" name="Text 1"/>
          <p:cNvSpPr/>
          <p:nvPr/>
        </p:nvSpPr>
        <p:spPr>
          <a:xfrm>
            <a:off x="760690" y="1642586"/>
            <a:ext cx="7622619" cy="695563"/>
          </a:xfrm>
          <a:prstGeom prst="rect">
            <a:avLst/>
          </a:prstGeom>
          <a:noFill/>
          <a:ln/>
        </p:spPr>
        <p:txBody>
          <a:bodyPr wrap="square" lIns="0" tIns="0" rIns="0" bIns="0" rtlCol="0" anchor="t"/>
          <a:lstStyle/>
          <a:p>
            <a:pPr marL="0" indent="0" algn="l">
              <a:lnSpc>
                <a:spcPts val="2700"/>
              </a:lnSpc>
              <a:buNone/>
            </a:pPr>
            <a:r>
              <a:rPr lang="en-US" sz="1700" dirty="0">
                <a:solidFill>
                  <a:srgbClr val="D4D4D1"/>
                </a:solidFill>
                <a:latin typeface="Roboto" pitchFamily="34" charset="0"/>
                <a:ea typeface="Roboto" pitchFamily="34" charset="-122"/>
                <a:cs typeface="Roboto" pitchFamily="34" charset="-120"/>
              </a:rPr>
              <a:t>The Jenkins pipeline orchestrates the entire automated workflow, ensuring that every code commit undergoes rigorous quality checks.</a:t>
            </a:r>
            <a:endParaRPr lang="en-US" sz="1700" dirty="0"/>
          </a:p>
        </p:txBody>
      </p:sp>
      <p:sp>
        <p:nvSpPr>
          <p:cNvPr id="5" name="Shape 2"/>
          <p:cNvSpPr/>
          <p:nvPr/>
        </p:nvSpPr>
        <p:spPr>
          <a:xfrm>
            <a:off x="1005126" y="2582585"/>
            <a:ext cx="30480" cy="4873585"/>
          </a:xfrm>
          <a:prstGeom prst="roundRect">
            <a:avLst>
              <a:gd name="adj" fmla="val 106973"/>
            </a:avLst>
          </a:prstGeom>
          <a:solidFill>
            <a:srgbClr val="61646A"/>
          </a:solidFill>
          <a:ln/>
        </p:spPr>
        <p:txBody>
          <a:bodyPr/>
          <a:lstStyle/>
          <a:p>
            <a:endParaRPr lang="en-US"/>
          </a:p>
        </p:txBody>
      </p:sp>
      <p:sp>
        <p:nvSpPr>
          <p:cNvPr id="6" name="Shape 3"/>
          <p:cNvSpPr/>
          <p:nvPr/>
        </p:nvSpPr>
        <p:spPr>
          <a:xfrm>
            <a:off x="1219140" y="2811780"/>
            <a:ext cx="651986" cy="30480"/>
          </a:xfrm>
          <a:prstGeom prst="roundRect">
            <a:avLst>
              <a:gd name="adj" fmla="val 106973"/>
            </a:avLst>
          </a:prstGeom>
          <a:solidFill>
            <a:srgbClr val="61646A"/>
          </a:solidFill>
          <a:ln/>
        </p:spPr>
        <p:txBody>
          <a:bodyPr/>
          <a:lstStyle/>
          <a:p>
            <a:endParaRPr lang="en-US"/>
          </a:p>
        </p:txBody>
      </p:sp>
      <p:sp>
        <p:nvSpPr>
          <p:cNvPr id="7" name="Shape 4"/>
          <p:cNvSpPr/>
          <p:nvPr/>
        </p:nvSpPr>
        <p:spPr>
          <a:xfrm>
            <a:off x="760631" y="2582585"/>
            <a:ext cx="488990" cy="488990"/>
          </a:xfrm>
          <a:prstGeom prst="roundRect">
            <a:avLst>
              <a:gd name="adj" fmla="val 6668"/>
            </a:avLst>
          </a:prstGeom>
          <a:solidFill>
            <a:srgbClr val="484B51"/>
          </a:solidFill>
          <a:ln/>
        </p:spPr>
        <p:txBody>
          <a:bodyPr/>
          <a:lstStyle/>
          <a:p>
            <a:endParaRPr lang="en-US"/>
          </a:p>
        </p:txBody>
      </p:sp>
      <p:sp>
        <p:nvSpPr>
          <p:cNvPr id="8" name="Text 5"/>
          <p:cNvSpPr/>
          <p:nvPr/>
        </p:nvSpPr>
        <p:spPr>
          <a:xfrm>
            <a:off x="842070" y="2623245"/>
            <a:ext cx="325993" cy="407551"/>
          </a:xfrm>
          <a:prstGeom prst="rect">
            <a:avLst/>
          </a:prstGeom>
          <a:noFill/>
          <a:ln/>
        </p:spPr>
        <p:txBody>
          <a:bodyPr wrap="none" lIns="0" tIns="0" rIns="0" bIns="0" rtlCol="0" anchor="t"/>
          <a:lstStyle/>
          <a:p>
            <a:pPr marL="0" indent="0" algn="ctr">
              <a:lnSpc>
                <a:spcPts val="2550"/>
              </a:lnSpc>
              <a:buNone/>
            </a:pPr>
            <a:r>
              <a:rPr lang="en-US" sz="2550" dirty="0">
                <a:solidFill>
                  <a:srgbClr val="D4D4D1"/>
                </a:solidFill>
                <a:latin typeface="IBM Plex Sans Medium" pitchFamily="34" charset="0"/>
                <a:ea typeface="IBM Plex Sans Medium" pitchFamily="34" charset="-122"/>
                <a:cs typeface="IBM Plex Sans Medium" pitchFamily="34" charset="-120"/>
              </a:rPr>
              <a:t>1</a:t>
            </a:r>
            <a:endParaRPr lang="en-US" sz="2550" dirty="0"/>
          </a:p>
        </p:txBody>
      </p:sp>
      <p:sp>
        <p:nvSpPr>
          <p:cNvPr id="9" name="Text 6"/>
          <p:cNvSpPr/>
          <p:nvPr/>
        </p:nvSpPr>
        <p:spPr>
          <a:xfrm>
            <a:off x="2092047" y="2657237"/>
            <a:ext cx="4140279" cy="339566"/>
          </a:xfrm>
          <a:prstGeom prst="rect">
            <a:avLst/>
          </a:prstGeom>
          <a:noFill/>
          <a:ln/>
        </p:spPr>
        <p:txBody>
          <a:bodyPr wrap="none" lIns="0" tIns="0" rIns="0" bIns="0" rtlCol="0" anchor="t"/>
          <a:lstStyle/>
          <a:p>
            <a:pPr marL="0" indent="0" algn="l">
              <a:lnSpc>
                <a:spcPts val="2650"/>
              </a:lnSpc>
              <a:buNone/>
            </a:pPr>
            <a:r>
              <a:rPr lang="en-US" sz="2100" dirty="0">
                <a:solidFill>
                  <a:srgbClr val="D4D4D1"/>
                </a:solidFill>
                <a:latin typeface="IBM Plex Sans Medium" pitchFamily="34" charset="0"/>
                <a:ea typeface="IBM Plex Sans Medium" pitchFamily="34" charset="-122"/>
                <a:cs typeface="IBM Plex Sans Medium" pitchFamily="34" charset="-120"/>
              </a:rPr>
              <a:t>Checkout Code &amp; Fix Permissions</a:t>
            </a:r>
            <a:endParaRPr lang="en-US" sz="2100" dirty="0"/>
          </a:p>
        </p:txBody>
      </p:sp>
      <p:sp>
        <p:nvSpPr>
          <p:cNvPr id="10" name="Text 7"/>
          <p:cNvSpPr/>
          <p:nvPr/>
        </p:nvSpPr>
        <p:spPr>
          <a:xfrm>
            <a:off x="2092047" y="3127177"/>
            <a:ext cx="6291263" cy="347782"/>
          </a:xfrm>
          <a:prstGeom prst="rect">
            <a:avLst/>
          </a:prstGeom>
          <a:noFill/>
          <a:ln/>
        </p:spPr>
        <p:txBody>
          <a:bodyPr wrap="none" lIns="0" tIns="0" rIns="0" bIns="0" rtlCol="0" anchor="t"/>
          <a:lstStyle/>
          <a:p>
            <a:pPr marL="0" indent="0" algn="l">
              <a:lnSpc>
                <a:spcPts val="2700"/>
              </a:lnSpc>
              <a:buNone/>
            </a:pPr>
            <a:r>
              <a:rPr lang="en-US" sz="1700" dirty="0">
                <a:solidFill>
                  <a:srgbClr val="D4D4D1"/>
                </a:solidFill>
                <a:latin typeface="Roboto" pitchFamily="34" charset="0"/>
                <a:ea typeface="Roboto" pitchFamily="34" charset="-122"/>
                <a:cs typeface="Roboto" pitchFamily="34" charset="-120"/>
              </a:rPr>
              <a:t>Retrieves the latest code and prepares executable scripts.</a:t>
            </a:r>
            <a:endParaRPr lang="en-US" sz="1700" dirty="0"/>
          </a:p>
        </p:txBody>
      </p:sp>
      <p:sp>
        <p:nvSpPr>
          <p:cNvPr id="11" name="Shape 8"/>
          <p:cNvSpPr/>
          <p:nvPr/>
        </p:nvSpPr>
        <p:spPr>
          <a:xfrm>
            <a:off x="1219140" y="4138851"/>
            <a:ext cx="651986" cy="30480"/>
          </a:xfrm>
          <a:prstGeom prst="roundRect">
            <a:avLst>
              <a:gd name="adj" fmla="val 106973"/>
            </a:avLst>
          </a:prstGeom>
          <a:solidFill>
            <a:srgbClr val="61646A"/>
          </a:solidFill>
          <a:ln/>
        </p:spPr>
        <p:txBody>
          <a:bodyPr/>
          <a:lstStyle/>
          <a:p>
            <a:endParaRPr lang="en-US"/>
          </a:p>
        </p:txBody>
      </p:sp>
      <p:sp>
        <p:nvSpPr>
          <p:cNvPr id="12" name="Shape 9"/>
          <p:cNvSpPr/>
          <p:nvPr/>
        </p:nvSpPr>
        <p:spPr>
          <a:xfrm>
            <a:off x="760631" y="3909655"/>
            <a:ext cx="488990" cy="488990"/>
          </a:xfrm>
          <a:prstGeom prst="roundRect">
            <a:avLst>
              <a:gd name="adj" fmla="val 6668"/>
            </a:avLst>
          </a:prstGeom>
          <a:solidFill>
            <a:srgbClr val="484B51"/>
          </a:solidFill>
          <a:ln/>
        </p:spPr>
        <p:txBody>
          <a:bodyPr/>
          <a:lstStyle/>
          <a:p>
            <a:endParaRPr lang="en-US"/>
          </a:p>
        </p:txBody>
      </p:sp>
      <p:sp>
        <p:nvSpPr>
          <p:cNvPr id="13" name="Text 10"/>
          <p:cNvSpPr/>
          <p:nvPr/>
        </p:nvSpPr>
        <p:spPr>
          <a:xfrm>
            <a:off x="842070" y="3950315"/>
            <a:ext cx="325993" cy="407551"/>
          </a:xfrm>
          <a:prstGeom prst="rect">
            <a:avLst/>
          </a:prstGeom>
          <a:noFill/>
          <a:ln/>
        </p:spPr>
        <p:txBody>
          <a:bodyPr wrap="none" lIns="0" tIns="0" rIns="0" bIns="0" rtlCol="0" anchor="t"/>
          <a:lstStyle/>
          <a:p>
            <a:pPr marL="0" indent="0" algn="ctr">
              <a:lnSpc>
                <a:spcPts val="2550"/>
              </a:lnSpc>
              <a:buNone/>
            </a:pPr>
            <a:r>
              <a:rPr lang="en-US" sz="2550" dirty="0">
                <a:solidFill>
                  <a:srgbClr val="D4D4D1"/>
                </a:solidFill>
                <a:latin typeface="IBM Plex Sans Medium" pitchFamily="34" charset="0"/>
                <a:ea typeface="IBM Plex Sans Medium" pitchFamily="34" charset="-122"/>
                <a:cs typeface="IBM Plex Sans Medium" pitchFamily="34" charset="-120"/>
              </a:rPr>
              <a:t>2</a:t>
            </a:r>
            <a:endParaRPr lang="en-US" sz="2550" dirty="0"/>
          </a:p>
        </p:txBody>
      </p:sp>
      <p:sp>
        <p:nvSpPr>
          <p:cNvPr id="14" name="Text 11"/>
          <p:cNvSpPr/>
          <p:nvPr/>
        </p:nvSpPr>
        <p:spPr>
          <a:xfrm>
            <a:off x="2092047" y="3984308"/>
            <a:ext cx="2717006" cy="339566"/>
          </a:xfrm>
          <a:prstGeom prst="rect">
            <a:avLst/>
          </a:prstGeom>
          <a:noFill/>
          <a:ln/>
        </p:spPr>
        <p:txBody>
          <a:bodyPr wrap="none" lIns="0" tIns="0" rIns="0" bIns="0" rtlCol="0" anchor="t"/>
          <a:lstStyle/>
          <a:p>
            <a:pPr marL="0" indent="0" algn="l">
              <a:lnSpc>
                <a:spcPts val="2650"/>
              </a:lnSpc>
              <a:buNone/>
            </a:pPr>
            <a:r>
              <a:rPr lang="en-US" sz="2100" dirty="0">
                <a:solidFill>
                  <a:srgbClr val="D4D4D1"/>
                </a:solidFill>
                <a:latin typeface="IBM Plex Sans Medium" pitchFamily="34" charset="0"/>
                <a:ea typeface="IBM Plex Sans Medium" pitchFamily="34" charset="-122"/>
                <a:cs typeface="IBM Plex Sans Medium" pitchFamily="34" charset="-120"/>
              </a:rPr>
              <a:t>Build Docker Image</a:t>
            </a:r>
            <a:endParaRPr lang="en-US" sz="2100" dirty="0"/>
          </a:p>
        </p:txBody>
      </p:sp>
      <p:sp>
        <p:nvSpPr>
          <p:cNvPr id="15" name="Text 12"/>
          <p:cNvSpPr/>
          <p:nvPr/>
        </p:nvSpPr>
        <p:spPr>
          <a:xfrm>
            <a:off x="2092047" y="4454247"/>
            <a:ext cx="6291263" cy="347782"/>
          </a:xfrm>
          <a:prstGeom prst="rect">
            <a:avLst/>
          </a:prstGeom>
          <a:noFill/>
          <a:ln/>
        </p:spPr>
        <p:txBody>
          <a:bodyPr wrap="none" lIns="0" tIns="0" rIns="0" bIns="0" rtlCol="0" anchor="t"/>
          <a:lstStyle/>
          <a:p>
            <a:pPr marL="0" indent="0" algn="l">
              <a:lnSpc>
                <a:spcPts val="2700"/>
              </a:lnSpc>
              <a:buNone/>
            </a:pPr>
            <a:r>
              <a:rPr lang="en-US" sz="1700" dirty="0">
                <a:solidFill>
                  <a:srgbClr val="D4D4D1"/>
                </a:solidFill>
                <a:latin typeface="Roboto" pitchFamily="34" charset="0"/>
                <a:ea typeface="Roboto" pitchFamily="34" charset="-122"/>
                <a:cs typeface="Roboto" pitchFamily="34" charset="-120"/>
              </a:rPr>
              <a:t>Creates the Docker image with all necessary tools and code.</a:t>
            </a:r>
            <a:endParaRPr lang="en-US" sz="1700" dirty="0"/>
          </a:p>
        </p:txBody>
      </p:sp>
      <p:sp>
        <p:nvSpPr>
          <p:cNvPr id="16" name="Shape 13"/>
          <p:cNvSpPr/>
          <p:nvPr/>
        </p:nvSpPr>
        <p:spPr>
          <a:xfrm>
            <a:off x="1219140" y="5465921"/>
            <a:ext cx="651986" cy="30480"/>
          </a:xfrm>
          <a:prstGeom prst="roundRect">
            <a:avLst>
              <a:gd name="adj" fmla="val 106973"/>
            </a:avLst>
          </a:prstGeom>
          <a:solidFill>
            <a:srgbClr val="61646A"/>
          </a:solidFill>
          <a:ln/>
        </p:spPr>
        <p:txBody>
          <a:bodyPr/>
          <a:lstStyle/>
          <a:p>
            <a:endParaRPr lang="en-US"/>
          </a:p>
        </p:txBody>
      </p:sp>
      <p:sp>
        <p:nvSpPr>
          <p:cNvPr id="17" name="Shape 14"/>
          <p:cNvSpPr/>
          <p:nvPr/>
        </p:nvSpPr>
        <p:spPr>
          <a:xfrm>
            <a:off x="760631" y="5236726"/>
            <a:ext cx="488990" cy="488990"/>
          </a:xfrm>
          <a:prstGeom prst="roundRect">
            <a:avLst>
              <a:gd name="adj" fmla="val 6668"/>
            </a:avLst>
          </a:prstGeom>
          <a:solidFill>
            <a:srgbClr val="484B51"/>
          </a:solidFill>
          <a:ln/>
        </p:spPr>
        <p:txBody>
          <a:bodyPr/>
          <a:lstStyle/>
          <a:p>
            <a:endParaRPr lang="en-US"/>
          </a:p>
        </p:txBody>
      </p:sp>
      <p:sp>
        <p:nvSpPr>
          <p:cNvPr id="18" name="Text 15"/>
          <p:cNvSpPr/>
          <p:nvPr/>
        </p:nvSpPr>
        <p:spPr>
          <a:xfrm>
            <a:off x="842070" y="5277386"/>
            <a:ext cx="325993" cy="407551"/>
          </a:xfrm>
          <a:prstGeom prst="rect">
            <a:avLst/>
          </a:prstGeom>
          <a:noFill/>
          <a:ln/>
        </p:spPr>
        <p:txBody>
          <a:bodyPr wrap="none" lIns="0" tIns="0" rIns="0" bIns="0" rtlCol="0" anchor="t"/>
          <a:lstStyle/>
          <a:p>
            <a:pPr marL="0" indent="0" algn="ctr">
              <a:lnSpc>
                <a:spcPts val="2550"/>
              </a:lnSpc>
              <a:buNone/>
            </a:pPr>
            <a:r>
              <a:rPr lang="en-US" sz="2550" dirty="0">
                <a:solidFill>
                  <a:srgbClr val="D4D4D1"/>
                </a:solidFill>
                <a:latin typeface="IBM Plex Sans Medium" pitchFamily="34" charset="0"/>
                <a:ea typeface="IBM Plex Sans Medium" pitchFamily="34" charset="-122"/>
                <a:cs typeface="IBM Plex Sans Medium" pitchFamily="34" charset="-120"/>
              </a:rPr>
              <a:t>3</a:t>
            </a:r>
            <a:endParaRPr lang="en-US" sz="2550" dirty="0"/>
          </a:p>
        </p:txBody>
      </p:sp>
      <p:sp>
        <p:nvSpPr>
          <p:cNvPr id="19" name="Text 16"/>
          <p:cNvSpPr/>
          <p:nvPr/>
        </p:nvSpPr>
        <p:spPr>
          <a:xfrm>
            <a:off x="2092047" y="5311378"/>
            <a:ext cx="3178612" cy="339566"/>
          </a:xfrm>
          <a:prstGeom prst="rect">
            <a:avLst/>
          </a:prstGeom>
          <a:noFill/>
          <a:ln/>
        </p:spPr>
        <p:txBody>
          <a:bodyPr wrap="none" lIns="0" tIns="0" rIns="0" bIns="0" rtlCol="0" anchor="t"/>
          <a:lstStyle/>
          <a:p>
            <a:pPr marL="0" indent="0" algn="l">
              <a:lnSpc>
                <a:spcPts val="2650"/>
              </a:lnSpc>
              <a:buNone/>
            </a:pPr>
            <a:r>
              <a:rPr lang="en-US" sz="2100" dirty="0">
                <a:solidFill>
                  <a:srgbClr val="D4D4D1"/>
                </a:solidFill>
                <a:latin typeface="IBM Plex Sans Medium" pitchFamily="34" charset="0"/>
                <a:ea typeface="IBM Plex Sans Medium" pitchFamily="34" charset="-122"/>
                <a:cs typeface="IBM Plex Sans Medium" pitchFamily="34" charset="-120"/>
              </a:rPr>
              <a:t>Run Flake8 Quality Check</a:t>
            </a:r>
            <a:endParaRPr lang="en-US" sz="2100" dirty="0"/>
          </a:p>
        </p:txBody>
      </p:sp>
      <p:sp>
        <p:nvSpPr>
          <p:cNvPr id="20" name="Text 17"/>
          <p:cNvSpPr/>
          <p:nvPr/>
        </p:nvSpPr>
        <p:spPr>
          <a:xfrm>
            <a:off x="2092047" y="5781318"/>
            <a:ext cx="6291263" cy="347782"/>
          </a:xfrm>
          <a:prstGeom prst="rect">
            <a:avLst/>
          </a:prstGeom>
          <a:noFill/>
          <a:ln/>
        </p:spPr>
        <p:txBody>
          <a:bodyPr wrap="none" lIns="0" tIns="0" rIns="0" bIns="0" rtlCol="0" anchor="t"/>
          <a:lstStyle/>
          <a:p>
            <a:pPr marL="0" indent="0" algn="l">
              <a:lnSpc>
                <a:spcPts val="2700"/>
              </a:lnSpc>
              <a:buNone/>
            </a:pPr>
            <a:r>
              <a:rPr lang="en-US" sz="1700" dirty="0">
                <a:solidFill>
                  <a:srgbClr val="D4D4D1"/>
                </a:solidFill>
                <a:latin typeface="Roboto" pitchFamily="34" charset="0"/>
                <a:ea typeface="Roboto" pitchFamily="34" charset="-122"/>
                <a:cs typeface="Roboto" pitchFamily="34" charset="-120"/>
              </a:rPr>
              <a:t>Executes Flake8 inside the container; fails on errors.</a:t>
            </a:r>
            <a:endParaRPr lang="en-US" sz="1700" dirty="0"/>
          </a:p>
        </p:txBody>
      </p:sp>
      <p:sp>
        <p:nvSpPr>
          <p:cNvPr id="21" name="Shape 18"/>
          <p:cNvSpPr/>
          <p:nvPr/>
        </p:nvSpPr>
        <p:spPr>
          <a:xfrm>
            <a:off x="1219140" y="6792992"/>
            <a:ext cx="651986" cy="30480"/>
          </a:xfrm>
          <a:prstGeom prst="roundRect">
            <a:avLst>
              <a:gd name="adj" fmla="val 106973"/>
            </a:avLst>
          </a:prstGeom>
          <a:solidFill>
            <a:srgbClr val="61646A"/>
          </a:solidFill>
          <a:ln/>
        </p:spPr>
        <p:txBody>
          <a:bodyPr/>
          <a:lstStyle/>
          <a:p>
            <a:endParaRPr lang="en-US"/>
          </a:p>
        </p:txBody>
      </p:sp>
      <p:sp>
        <p:nvSpPr>
          <p:cNvPr id="22" name="Shape 19"/>
          <p:cNvSpPr/>
          <p:nvPr/>
        </p:nvSpPr>
        <p:spPr>
          <a:xfrm>
            <a:off x="760631" y="6563797"/>
            <a:ext cx="488990" cy="488990"/>
          </a:xfrm>
          <a:prstGeom prst="roundRect">
            <a:avLst>
              <a:gd name="adj" fmla="val 6668"/>
            </a:avLst>
          </a:prstGeom>
          <a:solidFill>
            <a:srgbClr val="484B51"/>
          </a:solidFill>
          <a:ln/>
        </p:spPr>
        <p:txBody>
          <a:bodyPr/>
          <a:lstStyle/>
          <a:p>
            <a:endParaRPr lang="en-US"/>
          </a:p>
        </p:txBody>
      </p:sp>
      <p:sp>
        <p:nvSpPr>
          <p:cNvPr id="23" name="Text 20"/>
          <p:cNvSpPr/>
          <p:nvPr/>
        </p:nvSpPr>
        <p:spPr>
          <a:xfrm>
            <a:off x="842070" y="6604456"/>
            <a:ext cx="325993" cy="407551"/>
          </a:xfrm>
          <a:prstGeom prst="rect">
            <a:avLst/>
          </a:prstGeom>
          <a:noFill/>
          <a:ln/>
        </p:spPr>
        <p:txBody>
          <a:bodyPr wrap="none" lIns="0" tIns="0" rIns="0" bIns="0" rtlCol="0" anchor="t"/>
          <a:lstStyle/>
          <a:p>
            <a:pPr marL="0" indent="0" algn="ctr">
              <a:lnSpc>
                <a:spcPts val="2550"/>
              </a:lnSpc>
              <a:buNone/>
            </a:pPr>
            <a:r>
              <a:rPr lang="en-US" sz="2550" dirty="0">
                <a:solidFill>
                  <a:srgbClr val="D4D4D1"/>
                </a:solidFill>
                <a:latin typeface="IBM Plex Sans Medium" pitchFamily="34" charset="0"/>
                <a:ea typeface="IBM Plex Sans Medium" pitchFamily="34" charset="-122"/>
                <a:cs typeface="IBM Plex Sans Medium" pitchFamily="34" charset="-120"/>
              </a:rPr>
              <a:t>4</a:t>
            </a:r>
            <a:endParaRPr lang="en-US" sz="2550" dirty="0"/>
          </a:p>
        </p:txBody>
      </p:sp>
      <p:sp>
        <p:nvSpPr>
          <p:cNvPr id="24" name="Text 21"/>
          <p:cNvSpPr/>
          <p:nvPr/>
        </p:nvSpPr>
        <p:spPr>
          <a:xfrm>
            <a:off x="2092047" y="6638449"/>
            <a:ext cx="2717006" cy="339566"/>
          </a:xfrm>
          <a:prstGeom prst="rect">
            <a:avLst/>
          </a:prstGeom>
          <a:noFill/>
          <a:ln/>
        </p:spPr>
        <p:txBody>
          <a:bodyPr wrap="none" lIns="0" tIns="0" rIns="0" bIns="0" rtlCol="0" anchor="t"/>
          <a:lstStyle/>
          <a:p>
            <a:pPr marL="0" indent="0" algn="l">
              <a:lnSpc>
                <a:spcPts val="2650"/>
              </a:lnSpc>
              <a:buNone/>
            </a:pPr>
            <a:r>
              <a:rPr lang="en-US" sz="2100" dirty="0">
                <a:solidFill>
                  <a:srgbClr val="D4D4D1"/>
                </a:solidFill>
                <a:latin typeface="IBM Plex Sans Medium" pitchFamily="34" charset="0"/>
                <a:ea typeface="IBM Plex Sans Medium" pitchFamily="34" charset="-122"/>
                <a:cs typeface="IBM Plex Sans Medium" pitchFamily="34" charset="-120"/>
              </a:rPr>
              <a:t>Post Build Actions</a:t>
            </a:r>
            <a:endParaRPr lang="en-US" sz="2100" dirty="0"/>
          </a:p>
        </p:txBody>
      </p:sp>
      <p:sp>
        <p:nvSpPr>
          <p:cNvPr id="25" name="Text 22"/>
          <p:cNvSpPr/>
          <p:nvPr/>
        </p:nvSpPr>
        <p:spPr>
          <a:xfrm>
            <a:off x="2092047" y="7108388"/>
            <a:ext cx="6291263" cy="347782"/>
          </a:xfrm>
          <a:prstGeom prst="rect">
            <a:avLst/>
          </a:prstGeom>
          <a:noFill/>
          <a:ln/>
        </p:spPr>
        <p:txBody>
          <a:bodyPr wrap="none" lIns="0" tIns="0" rIns="0" bIns="0" rtlCol="0" anchor="t"/>
          <a:lstStyle/>
          <a:p>
            <a:pPr marL="0" indent="0" algn="l">
              <a:lnSpc>
                <a:spcPts val="2700"/>
              </a:lnSpc>
              <a:buNone/>
            </a:pPr>
            <a:r>
              <a:rPr lang="en-US" sz="1700" dirty="0">
                <a:solidFill>
                  <a:srgbClr val="D4D4D1"/>
                </a:solidFill>
                <a:latin typeface="Roboto" pitchFamily="34" charset="0"/>
                <a:ea typeface="Roboto" pitchFamily="34" charset="-122"/>
                <a:cs typeface="Roboto" pitchFamily="34" charset="-120"/>
              </a:rPr>
              <a:t>Sends Webex notifications with build status and Flake8 output.</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396835" y="311825"/>
            <a:ext cx="3218021" cy="283488"/>
          </a:xfrm>
          <a:prstGeom prst="rect">
            <a:avLst/>
          </a:prstGeom>
          <a:noFill/>
          <a:ln/>
        </p:spPr>
        <p:txBody>
          <a:bodyPr wrap="none" lIns="0" tIns="0" rIns="0" bIns="0" rtlCol="0" anchor="t"/>
          <a:lstStyle/>
          <a:p>
            <a:pPr marL="0" indent="0" algn="l">
              <a:lnSpc>
                <a:spcPts val="2200"/>
              </a:lnSpc>
              <a:buNone/>
            </a:pPr>
            <a:r>
              <a:rPr lang="en-US" sz="1750" dirty="0">
                <a:solidFill>
                  <a:srgbClr val="F3F3F2"/>
                </a:solidFill>
                <a:latin typeface="IBM Plex Sans Medium" pitchFamily="34" charset="0"/>
                <a:ea typeface="IBM Plex Sans Medium" pitchFamily="34" charset="-122"/>
                <a:cs typeface="IBM Plex Sans Medium" pitchFamily="34" charset="-120"/>
              </a:rPr>
              <a:t>Jenkins Script: A Detailed Look</a:t>
            </a:r>
            <a:endParaRPr lang="en-US" sz="1750" dirty="0"/>
          </a:p>
        </p:txBody>
      </p:sp>
      <p:sp>
        <p:nvSpPr>
          <p:cNvPr id="3" name="Text 1"/>
          <p:cNvSpPr/>
          <p:nvPr/>
        </p:nvSpPr>
        <p:spPr>
          <a:xfrm>
            <a:off x="396835" y="822127"/>
            <a:ext cx="13836729" cy="189071"/>
          </a:xfrm>
          <a:prstGeom prst="rect">
            <a:avLst/>
          </a:prstGeom>
          <a:noFill/>
          <a:ln/>
        </p:spPr>
        <p:txBody>
          <a:bodyPr wrap="none" lIns="0" tIns="0" rIns="0" bIns="0" rtlCol="0" anchor="t"/>
          <a:lstStyle/>
          <a:p>
            <a:pPr marL="0" indent="0" algn="l">
              <a:lnSpc>
                <a:spcPts val="1400"/>
              </a:lnSpc>
              <a:buNone/>
            </a:pPr>
            <a:r>
              <a:rPr lang="en-US" sz="850" dirty="0">
                <a:solidFill>
                  <a:srgbClr val="D4D4D1"/>
                </a:solidFill>
                <a:latin typeface="Roboto" pitchFamily="34" charset="0"/>
                <a:ea typeface="Roboto" pitchFamily="34" charset="-122"/>
                <a:cs typeface="Roboto" pitchFamily="34" charset="-120"/>
              </a:rPr>
              <a:t>The </a:t>
            </a:r>
            <a:r>
              <a:rPr lang="en-US" sz="850" dirty="0">
                <a:solidFill>
                  <a:srgbClr val="D4D4D1"/>
                </a:solidFill>
                <a:highlight>
                  <a:srgbClr val="36393F"/>
                </a:highlight>
                <a:latin typeface="Consolas" pitchFamily="34" charset="0"/>
                <a:ea typeface="Consolas" pitchFamily="34" charset="-122"/>
                <a:cs typeface="Consolas" pitchFamily="34" charset="-120"/>
              </a:rPr>
              <a:t>Jenkinsfile</a:t>
            </a:r>
            <a:r>
              <a:rPr lang="en-US" sz="850" dirty="0">
                <a:solidFill>
                  <a:srgbClr val="D4D4D1"/>
                </a:solidFill>
                <a:latin typeface="Roboto" pitchFamily="34" charset="0"/>
                <a:ea typeface="Roboto" pitchFamily="34" charset="-122"/>
                <a:cs typeface="Roboto" pitchFamily="34" charset="-120"/>
              </a:rPr>
              <a:t> defines the pipeline stages and steps, using Groovy syntax to integrate Docker commands, Flake8 execution, and Webex notifications.</a:t>
            </a:r>
            <a:endParaRPr lang="en-US" sz="850" dirty="0"/>
          </a:p>
        </p:txBody>
      </p:sp>
      <p:sp>
        <p:nvSpPr>
          <p:cNvPr id="4" name="Shape 2"/>
          <p:cNvSpPr/>
          <p:nvPr/>
        </p:nvSpPr>
        <p:spPr>
          <a:xfrm>
            <a:off x="396835" y="1138714"/>
            <a:ext cx="13836729" cy="7065169"/>
          </a:xfrm>
          <a:prstGeom prst="roundRect">
            <a:avLst>
              <a:gd name="adj" fmla="val 241"/>
            </a:avLst>
          </a:prstGeom>
          <a:solidFill>
            <a:srgbClr val="36393F"/>
          </a:solidFill>
          <a:ln/>
        </p:spPr>
        <p:txBody>
          <a:bodyPr/>
          <a:lstStyle/>
          <a:p>
            <a:endParaRPr lang="en-US"/>
          </a:p>
        </p:txBody>
      </p:sp>
      <p:sp>
        <p:nvSpPr>
          <p:cNvPr id="5" name="Shape 3"/>
          <p:cNvSpPr/>
          <p:nvPr/>
        </p:nvSpPr>
        <p:spPr>
          <a:xfrm>
            <a:off x="391239" y="1138714"/>
            <a:ext cx="13847921" cy="7065169"/>
          </a:xfrm>
          <a:prstGeom prst="roundRect">
            <a:avLst>
              <a:gd name="adj" fmla="val 241"/>
            </a:avLst>
          </a:prstGeom>
          <a:solidFill>
            <a:srgbClr val="36393F"/>
          </a:solidFill>
          <a:ln/>
        </p:spPr>
        <p:txBody>
          <a:bodyPr/>
          <a:lstStyle/>
          <a:p>
            <a:endParaRPr lang="en-US"/>
          </a:p>
        </p:txBody>
      </p:sp>
      <p:sp>
        <p:nvSpPr>
          <p:cNvPr id="6" name="Text 4"/>
          <p:cNvSpPr/>
          <p:nvPr/>
        </p:nvSpPr>
        <p:spPr>
          <a:xfrm>
            <a:off x="504587" y="1223724"/>
            <a:ext cx="13621226" cy="6895148"/>
          </a:xfrm>
          <a:prstGeom prst="rect">
            <a:avLst/>
          </a:prstGeom>
          <a:noFill/>
          <a:ln/>
        </p:spPr>
        <p:txBody>
          <a:bodyPr wrap="square" lIns="0" tIns="0" rIns="0" bIns="0" rtlCol="0" anchor="t"/>
          <a:lstStyle/>
          <a:p>
            <a:pPr marL="0" indent="0" algn="l">
              <a:lnSpc>
                <a:spcPts val="1400"/>
              </a:lnSpc>
              <a:buNone/>
            </a:pPr>
            <a:r>
              <a:rPr lang="en-US" sz="850" dirty="0">
                <a:solidFill>
                  <a:srgbClr val="D4D4D1"/>
                </a:solidFill>
                <a:highlight>
                  <a:srgbClr val="36393F"/>
                </a:highlight>
                <a:latin typeface="Consolas" pitchFamily="34" charset="0"/>
                <a:ea typeface="Consolas" pitchFamily="34" charset="-122"/>
                <a:cs typeface="Consolas" pitchFamily="34" charset="-120"/>
              </a:rPr>
              <a:t>pipeline {    agent any    environment { WEBEX_ROOM_ID = 'YOUR_WEBEX_ROOM_ID_HERE' }    stages {        stage('1. Checkout Code &amp; Fix Permissions') { /* ... */ }        stage('2. Build Checker Docker Image') { /* ... */ }        stage('3. Run Flake8 Quality Check') {            steps {                script {                    def flakeOutput = ''                    try {                        flakeOutput = docker.image("code-quality-checker:latest").inside {                            sh(script: 'flake8 sample_app.py || true', returnStdout: true).trim()                        }                        if (flakeOutput) { currentBuild.result = 'FAILURE' }                        else { currentBuild.result = 'SUCCESS' }                    } catch (e) { currentBuild.result = 'FAILURE' }                    env.FLAKE8_OUTPUT = flakeOutput                }            }        }    }    post {        always {            script {                def finalStatus = currentBuild.currentResult ?: 'FAILURE'                withCredentials([string(credentialsId: 'WEBEX_BOT_TOKEN', variable: 'WEBEX_BOT_TOKEN')]) {                    docker.image("code-quality-checker:latest").inside(                        "-e WEBEX_BOT_TOKEN=${WEBEX_BOT_TOKEN} " +                        "-e WEBEX_ROOM_ID=${WEBEX_ROOM_ID} " +                        "-e BUILD_URL=${BUILD_URL} " +                        "-e FLAKE8_OUTPUT='${env.FLAKE8_OUTPUT}'"                    ) { sh "python3 webex_notify.py '${finalStatus}'" }                }            }        }    }}</a:t>
            </a:r>
            <a:endParaRPr lang="en-US" sz="850" dirty="0"/>
          </a:p>
        </p:txBody>
      </p:sp>
      <p:sp>
        <p:nvSpPr>
          <p:cNvPr id="7" name="Text 5"/>
          <p:cNvSpPr/>
          <p:nvPr/>
        </p:nvSpPr>
        <p:spPr>
          <a:xfrm>
            <a:off x="396835" y="8331398"/>
            <a:ext cx="13836729" cy="181451"/>
          </a:xfrm>
          <a:prstGeom prst="rect">
            <a:avLst/>
          </a:prstGeom>
          <a:noFill/>
          <a:ln/>
        </p:spPr>
        <p:txBody>
          <a:bodyPr wrap="none" lIns="0" tIns="0" rIns="0" bIns="0" rtlCol="0" anchor="t"/>
          <a:lstStyle/>
          <a:p>
            <a:pPr marL="0" indent="0" algn="l">
              <a:lnSpc>
                <a:spcPts val="1400"/>
              </a:lnSpc>
              <a:buNone/>
            </a:pPr>
            <a:r>
              <a:rPr lang="en-US" sz="850" dirty="0">
                <a:solidFill>
                  <a:srgbClr val="D4D4D1"/>
                </a:solidFill>
                <a:latin typeface="Roboto" pitchFamily="34" charset="0"/>
                <a:ea typeface="Roboto" pitchFamily="34" charset="-122"/>
                <a:cs typeface="Roboto" pitchFamily="34" charset="-120"/>
              </a:rPr>
              <a:t>This script ensures that the pipeline is robust, handling success and failure conditions and integrating sensitive credentials securely.</a:t>
            </a:r>
            <a:endParaRPr lang="en-US" sz="850" dirty="0"/>
          </a:p>
        </p:txBody>
      </p:sp>
      <p:sp>
        <p:nvSpPr>
          <p:cNvPr id="8" name="Rectangle 7">
            <a:extLst>
              <a:ext uri="{FF2B5EF4-FFF2-40B4-BE49-F238E27FC236}">
                <a16:creationId xmlns:a16="http://schemas.microsoft.com/office/drawing/2014/main" id="{A2345DE0-A020-FCC1-6CBC-4C82B5412427}"/>
              </a:ext>
            </a:extLst>
          </p:cNvPr>
          <p:cNvSpPr/>
          <p:nvPr/>
        </p:nvSpPr>
        <p:spPr>
          <a:xfrm>
            <a:off x="14244756" y="7622072"/>
            <a:ext cx="324836" cy="496800"/>
          </a:xfrm>
          <a:prstGeom prst="rect">
            <a:avLst/>
          </a:prstGeom>
          <a:solidFill>
            <a:srgbClr val="292C32"/>
          </a:solidFill>
          <a:ln>
            <a:solidFill>
              <a:srgbClr val="292C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820460"/>
            <a:ext cx="7424023" cy="566976"/>
          </a:xfrm>
          <a:prstGeom prst="rect">
            <a:avLst/>
          </a:prstGeom>
          <a:noFill/>
          <a:ln/>
        </p:spPr>
        <p:txBody>
          <a:bodyPr wrap="none" lIns="0" tIns="0" rIns="0" bIns="0" rtlCol="0" anchor="t"/>
          <a:lstStyle/>
          <a:p>
            <a:pPr marL="0" indent="0" algn="l">
              <a:lnSpc>
                <a:spcPts val="4450"/>
              </a:lnSpc>
              <a:buNone/>
            </a:pPr>
            <a:r>
              <a:rPr lang="en-US" sz="3550" dirty="0">
                <a:solidFill>
                  <a:srgbClr val="F3F3F2"/>
                </a:solidFill>
                <a:latin typeface="IBM Plex Sans Medium" pitchFamily="34" charset="0"/>
                <a:ea typeface="IBM Plex Sans Medium" pitchFamily="34" charset="-122"/>
                <a:cs typeface="IBM Plex Sans Medium" pitchFamily="34" charset="-120"/>
              </a:rPr>
              <a:t>Benefits of Automated Code Quality</a:t>
            </a:r>
            <a:endParaRPr lang="en-US" sz="3550" dirty="0"/>
          </a:p>
        </p:txBody>
      </p:sp>
      <p:sp>
        <p:nvSpPr>
          <p:cNvPr id="3" name="Text 1"/>
          <p:cNvSpPr/>
          <p:nvPr/>
        </p:nvSpPr>
        <p:spPr>
          <a:xfrm>
            <a:off x="793790" y="1841063"/>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Implementing this automated CI/CD pipeline brings significant advantages to the development lifecycle, improving efficiency, quality, and collaboration.</a:t>
            </a:r>
            <a:endParaRPr lang="en-US" sz="1750"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790" y="2822019"/>
            <a:ext cx="566976" cy="566976"/>
          </a:xfrm>
          <a:prstGeom prst="rect">
            <a:avLst/>
          </a:prstGeom>
        </p:spPr>
      </p:pic>
      <p:sp>
        <p:nvSpPr>
          <p:cNvPr id="5" name="Text 2"/>
          <p:cNvSpPr/>
          <p:nvPr/>
        </p:nvSpPr>
        <p:spPr>
          <a:xfrm>
            <a:off x="793790" y="3672483"/>
            <a:ext cx="3181112"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Automated Code Review</a:t>
            </a:r>
            <a:endParaRPr lang="en-US" sz="2200" dirty="0"/>
          </a:p>
        </p:txBody>
      </p:sp>
      <p:sp>
        <p:nvSpPr>
          <p:cNvPr id="6" name="Text 3"/>
          <p:cNvSpPr/>
          <p:nvPr/>
        </p:nvSpPr>
        <p:spPr>
          <a:xfrm>
            <a:off x="793790" y="4162901"/>
            <a:ext cx="6379607" cy="725805"/>
          </a:xfrm>
          <a:prstGeom prst="rect">
            <a:avLst/>
          </a:prstGeom>
          <a:noFill/>
          <a:ln/>
        </p:spPr>
        <p:txBody>
          <a:bodyPr wrap="squar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Reduces human error in style and formatting, freeing developers to focus on logic.</a:t>
            </a:r>
            <a:endParaRPr lang="en-US" sz="1750" dirty="0"/>
          </a:p>
        </p:txBody>
      </p:sp>
      <p:pic>
        <p:nvPicPr>
          <p:cNvPr id="7"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56884" y="2822019"/>
            <a:ext cx="566976" cy="566976"/>
          </a:xfrm>
          <a:prstGeom prst="rect">
            <a:avLst/>
          </a:prstGeom>
        </p:spPr>
      </p:pic>
      <p:sp>
        <p:nvSpPr>
          <p:cNvPr id="8" name="Text 4"/>
          <p:cNvSpPr/>
          <p:nvPr/>
        </p:nvSpPr>
        <p:spPr>
          <a:xfrm>
            <a:off x="7456884" y="3672483"/>
            <a:ext cx="2997875"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Continuous Integration</a:t>
            </a:r>
            <a:endParaRPr lang="en-US" sz="2200" dirty="0"/>
          </a:p>
        </p:txBody>
      </p:sp>
      <p:sp>
        <p:nvSpPr>
          <p:cNvPr id="9" name="Text 5"/>
          <p:cNvSpPr/>
          <p:nvPr/>
        </p:nvSpPr>
        <p:spPr>
          <a:xfrm>
            <a:off x="7456884" y="4162901"/>
            <a:ext cx="6379726" cy="725805"/>
          </a:xfrm>
          <a:prstGeom prst="rect">
            <a:avLst/>
          </a:prstGeom>
          <a:noFill/>
          <a:ln/>
        </p:spPr>
        <p:txBody>
          <a:bodyPr wrap="squar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Ensures all commits are automatically validated against coding standards.</a:t>
            </a:r>
            <a:endParaRPr lang="en-US" sz="1750" dirty="0"/>
          </a:p>
        </p:txBody>
      </p:sp>
      <p:pic>
        <p:nvPicPr>
          <p:cNvPr id="1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3790" y="5342334"/>
            <a:ext cx="566976" cy="566976"/>
          </a:xfrm>
          <a:prstGeom prst="rect">
            <a:avLst/>
          </a:prstGeom>
        </p:spPr>
      </p:pic>
      <p:sp>
        <p:nvSpPr>
          <p:cNvPr id="11" name="Text 6"/>
          <p:cNvSpPr/>
          <p:nvPr/>
        </p:nvSpPr>
        <p:spPr>
          <a:xfrm>
            <a:off x="793790" y="6192798"/>
            <a:ext cx="3377565"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Improved Communication</a:t>
            </a:r>
            <a:endParaRPr lang="en-US" sz="2200" dirty="0"/>
          </a:p>
        </p:txBody>
      </p:sp>
      <p:sp>
        <p:nvSpPr>
          <p:cNvPr id="12" name="Text 7"/>
          <p:cNvSpPr/>
          <p:nvPr/>
        </p:nvSpPr>
        <p:spPr>
          <a:xfrm>
            <a:off x="793790" y="6683216"/>
            <a:ext cx="6379607" cy="725805"/>
          </a:xfrm>
          <a:prstGeom prst="rect">
            <a:avLst/>
          </a:prstGeom>
          <a:noFill/>
          <a:ln/>
        </p:spPr>
        <p:txBody>
          <a:bodyPr wrap="squar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Real-time Webex notifications keep the team informed of build and code quality status.</a:t>
            </a:r>
            <a:endParaRPr lang="en-US" sz="1750" dirty="0"/>
          </a:p>
        </p:txBody>
      </p:sp>
      <p:pic>
        <p:nvPicPr>
          <p:cNvPr id="13"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56884" y="5342334"/>
            <a:ext cx="566976" cy="566976"/>
          </a:xfrm>
          <a:prstGeom prst="rect">
            <a:avLst/>
          </a:prstGeom>
        </p:spPr>
      </p:pic>
      <p:sp>
        <p:nvSpPr>
          <p:cNvPr id="14" name="Text 8"/>
          <p:cNvSpPr/>
          <p:nvPr/>
        </p:nvSpPr>
        <p:spPr>
          <a:xfrm>
            <a:off x="7456884" y="6192798"/>
            <a:ext cx="3452932"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Reproducible Environment</a:t>
            </a:r>
            <a:endParaRPr lang="en-US" sz="2200" dirty="0"/>
          </a:p>
        </p:txBody>
      </p:sp>
      <p:sp>
        <p:nvSpPr>
          <p:cNvPr id="15" name="Text 9"/>
          <p:cNvSpPr/>
          <p:nvPr/>
        </p:nvSpPr>
        <p:spPr>
          <a:xfrm>
            <a:off x="7456884" y="6683216"/>
            <a:ext cx="6379726" cy="725805"/>
          </a:xfrm>
          <a:prstGeom prst="rect">
            <a:avLst/>
          </a:prstGeom>
          <a:noFill/>
          <a:ln/>
        </p:spPr>
        <p:txBody>
          <a:bodyPr wrap="squar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Docker guarantees consistent builds and checks across all development and production environments.</a:t>
            </a:r>
            <a:endParaRPr lang="en-US" sz="1750" dirty="0"/>
          </a:p>
        </p:txBody>
      </p:sp>
      <p:sp>
        <p:nvSpPr>
          <p:cNvPr id="16" name="Rectangle 15">
            <a:extLst>
              <a:ext uri="{FF2B5EF4-FFF2-40B4-BE49-F238E27FC236}">
                <a16:creationId xmlns:a16="http://schemas.microsoft.com/office/drawing/2014/main" id="{1F0B0BDD-5DB5-260A-EE3C-579A97051E74}"/>
              </a:ext>
            </a:extLst>
          </p:cNvPr>
          <p:cNvSpPr/>
          <p:nvPr/>
        </p:nvSpPr>
        <p:spPr>
          <a:xfrm>
            <a:off x="12686400" y="7646400"/>
            <a:ext cx="1872000" cy="496800"/>
          </a:xfrm>
          <a:prstGeom prst="rect">
            <a:avLst/>
          </a:prstGeom>
          <a:solidFill>
            <a:srgbClr val="292C32"/>
          </a:solidFill>
          <a:ln>
            <a:solidFill>
              <a:srgbClr val="292C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TotalTime>
  <Words>1291</Words>
  <Application>Microsoft Office PowerPoint</Application>
  <PresentationFormat>Custom</PresentationFormat>
  <Paragraphs>103</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Consolas</vt:lpstr>
      <vt:lpstr>Arial</vt:lpstr>
      <vt:lpstr>Roboto</vt:lpstr>
      <vt:lpstr>IBM Plex Sans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amanimaran</dc:creator>
  <cp:lastModifiedBy>Ashween Manimaran</cp:lastModifiedBy>
  <cp:revision>4</cp:revision>
  <dcterms:created xsi:type="dcterms:W3CDTF">2025-11-30T03:49:11Z</dcterms:created>
  <dcterms:modified xsi:type="dcterms:W3CDTF">2025-11-30T20:04:43Z</dcterms:modified>
</cp:coreProperties>
</file>